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73" r:id="rId3"/>
    <p:sldId id="275" r:id="rId4"/>
    <p:sldId id="257" r:id="rId5"/>
    <p:sldId id="268" r:id="rId6"/>
    <p:sldId id="269" r:id="rId7"/>
    <p:sldId id="271" r:id="rId8"/>
    <p:sldId id="260" r:id="rId9"/>
    <p:sldId id="276" r:id="rId10"/>
    <p:sldId id="267" r:id="rId11"/>
    <p:sldId id="265" r:id="rId12"/>
    <p:sldId id="277" r:id="rId13"/>
    <p:sldId id="264" r:id="rId14"/>
    <p:sldId id="274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20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028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06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6411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22BD4-59C2-433B-A530-DEE68D807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3135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59167-6DF8-4088-9788-C29A9246E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07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203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520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253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331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262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938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811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457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626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9668" y="627786"/>
            <a:ext cx="101715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/>
              <a:t>Геометрия </a:t>
            </a:r>
            <a:r>
              <a:rPr lang="ru-RU" sz="5400" dirty="0" smtClean="0"/>
              <a:t>полна                            , </a:t>
            </a:r>
            <a:r>
              <a:rPr lang="ru-RU" sz="5400" dirty="0"/>
              <a:t>потому что за каждой задачей</a:t>
            </a:r>
            <a:br>
              <a:rPr lang="ru-RU" sz="5400" dirty="0"/>
            </a:br>
            <a:r>
              <a:rPr lang="ru-RU" sz="5400" dirty="0"/>
              <a:t>скрывается </a:t>
            </a:r>
            <a:r>
              <a:rPr lang="ru-RU" sz="5400" dirty="0" smtClean="0"/>
              <a:t>                            мысли</a:t>
            </a:r>
            <a:r>
              <a:rPr lang="ru-RU" sz="5400" dirty="0"/>
              <a:t>. Решить задачу – это значит </a:t>
            </a:r>
            <a:r>
              <a:rPr lang="ru-RU" sz="5400" dirty="0" smtClean="0"/>
              <a:t>пережить                              .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>(В. Произволов)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45429" y="793038"/>
            <a:ext cx="4300732" cy="638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C00000"/>
                </a:solidFill>
              </a:rPr>
              <a:t>приключений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13095" y="2419179"/>
            <a:ext cx="4300732" cy="638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приключение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54208" y="4045320"/>
            <a:ext cx="4307595" cy="705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 dirty="0" smtClean="0">
                <a:solidFill>
                  <a:srgbClr val="C00000"/>
                </a:solidFill>
              </a:rPr>
              <a:t>приключение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00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8948" y="65988"/>
            <a:ext cx="65830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Сколько?</a:t>
            </a:r>
          </a:p>
          <a:p>
            <a:r>
              <a:rPr lang="ru-RU" sz="3600" dirty="0" smtClean="0"/>
              <a:t>В селении Мюрего строительная бригада построила крышу в форме правильной восьмиугольной пирамиды. Сторона основания равна 1,1 м. Боковые ребра равны 5,03 м. Высота боковой грани равна 5м.</a:t>
            </a:r>
          </a:p>
          <a:p>
            <a:r>
              <a:rPr lang="ru-RU" sz="3600" dirty="0" smtClean="0"/>
              <a:t>Цена за 1        - 700р. Сколько рублей должна получить строительная бригада за эту работу? 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47295243"/>
              </p:ext>
            </p:extLst>
          </p:nvPr>
        </p:nvGraphicFramePr>
        <p:xfrm>
          <a:off x="7581178" y="4537499"/>
          <a:ext cx="497393" cy="468134"/>
        </p:xfrm>
        <a:graphic>
          <a:graphicData uri="http://schemas.openxmlformats.org/presentationml/2006/ole">
            <p:oleObj spid="_x0000_s9234" name="Уравнение" r:id="rId3" imgW="215640" imgH="203040" progId="Equation.3">
              <p:embed/>
            </p:oleObj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41" r="29207" b="33658"/>
          <a:stretch/>
        </p:blipFill>
        <p:spPr>
          <a:xfrm>
            <a:off x="0" y="586788"/>
            <a:ext cx="5612437" cy="5665509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111604" y="2347274"/>
            <a:ext cx="424206" cy="7541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09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867" y="0"/>
            <a:ext cx="102934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00997" y="0"/>
            <a:ext cx="62451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Пирамида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Хеопса –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первое чудо света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6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128" y="654546"/>
            <a:ext cx="1154974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Пирами́да</a:t>
            </a:r>
            <a:r>
              <a:rPr lang="ru-RU" sz="2700" b="1" dirty="0">
                <a:solidFill>
                  <a:srgbClr val="FF0000"/>
                </a:solidFill>
                <a:latin typeface="Arial" panose="020B0604020202020204" pitchFamily="34" charset="0"/>
              </a:rPr>
              <a:t> Хеопса </a:t>
            </a:r>
            <a:r>
              <a:rPr lang="ru-RU" sz="2700" b="1" dirty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ru-RU" sz="2700" b="1" dirty="0" err="1">
                <a:solidFill>
                  <a:srgbClr val="222222"/>
                </a:solidFill>
                <a:latin typeface="Arial" panose="020B0604020202020204" pitchFamily="34" charset="0"/>
              </a:rPr>
              <a:t>Хуфу</a:t>
            </a:r>
            <a:r>
              <a:rPr lang="ru-RU" sz="2700" b="1" dirty="0">
                <a:solidFill>
                  <a:srgbClr val="222222"/>
                </a:solidFill>
                <a:latin typeface="Arial" panose="020B0604020202020204" pitchFamily="34" charset="0"/>
              </a:rPr>
              <a:t>), Великая пирамида Гизы — квадратная пирамида, крупнейшая из египетских пирамид, памятник архитектурного искусства Древнего </a:t>
            </a:r>
            <a:r>
              <a:rPr lang="ru-RU" sz="27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Египта; единственное </a:t>
            </a:r>
            <a:r>
              <a:rPr lang="ru-RU" sz="2700" b="1" dirty="0">
                <a:solidFill>
                  <a:srgbClr val="222222"/>
                </a:solidFill>
                <a:latin typeface="Arial" panose="020B0604020202020204" pitchFamily="34" charset="0"/>
              </a:rPr>
              <a:t>из «Семи чудес света», сохранившееся до наших дней, и самое древнее из них: её возраст оценивается примерно в 4500 лет</a:t>
            </a:r>
            <a:r>
              <a:rPr lang="ru-RU" sz="27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ru-RU" sz="27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ru-RU" sz="2700" b="1" dirty="0">
                <a:solidFill>
                  <a:srgbClr val="222222"/>
                </a:solidFill>
                <a:latin typeface="Arial" panose="020B0604020202020204" pitchFamily="34" charset="0"/>
              </a:rPr>
              <a:t>Расположена на плато Гиза в окрестностях египетской столицы и в основании дельты Нила; самая северная из трёх больших пирамид плато, носящих имена трёх фараонов Древнего царства, предполагаемых заказчиков строительства, — Хеопса, </a:t>
            </a:r>
            <a:r>
              <a:rPr lang="ru-RU" sz="2700" b="1" dirty="0" err="1">
                <a:solidFill>
                  <a:srgbClr val="222222"/>
                </a:solidFill>
                <a:latin typeface="Arial" panose="020B0604020202020204" pitchFamily="34" charset="0"/>
              </a:rPr>
              <a:t>Хефрена</a:t>
            </a:r>
            <a:r>
              <a:rPr lang="ru-RU" sz="2700" b="1" dirty="0">
                <a:solidFill>
                  <a:srgbClr val="222222"/>
                </a:solidFill>
                <a:latin typeface="Arial" panose="020B0604020202020204" pitchFamily="34" charset="0"/>
              </a:rPr>
              <a:t> (</a:t>
            </a:r>
            <a:r>
              <a:rPr lang="ru-RU" sz="2700" b="1" dirty="0" err="1">
                <a:solidFill>
                  <a:srgbClr val="222222"/>
                </a:solidFill>
                <a:latin typeface="Arial" panose="020B0604020202020204" pitchFamily="34" charset="0"/>
              </a:rPr>
              <a:t>Хафры</a:t>
            </a:r>
            <a:r>
              <a:rPr lang="ru-RU" sz="2700" b="1" dirty="0">
                <a:solidFill>
                  <a:srgbClr val="222222"/>
                </a:solidFill>
                <a:latin typeface="Arial" panose="020B0604020202020204" pitchFamily="34" charset="0"/>
              </a:rPr>
              <a:t>) и </a:t>
            </a:r>
            <a:r>
              <a:rPr lang="ru-RU" sz="2700" b="1" dirty="0" err="1">
                <a:solidFill>
                  <a:srgbClr val="222222"/>
                </a:solidFill>
                <a:latin typeface="Arial" panose="020B0604020202020204" pitchFamily="34" charset="0"/>
              </a:rPr>
              <a:t>Микерина</a:t>
            </a:r>
            <a:r>
              <a:rPr lang="ru-RU" sz="2700" b="1" dirty="0">
                <a:solidFill>
                  <a:srgbClr val="222222"/>
                </a:solidFill>
                <a:latin typeface="Arial" panose="020B0604020202020204" pitchFamily="34" charset="0"/>
              </a:rPr>
              <a:t> (</a:t>
            </a:r>
            <a:r>
              <a:rPr lang="ru-RU" sz="2700" b="1" dirty="0" err="1">
                <a:solidFill>
                  <a:srgbClr val="222222"/>
                </a:solidFill>
                <a:latin typeface="Arial" panose="020B0604020202020204" pitchFamily="34" charset="0"/>
              </a:rPr>
              <a:t>Менкауры</a:t>
            </a:r>
            <a:r>
              <a:rPr lang="ru-RU" sz="2700" b="1" dirty="0">
                <a:solidFill>
                  <a:srgbClr val="222222"/>
                </a:solidFill>
                <a:latin typeface="Arial" panose="020B0604020202020204" pitchFamily="34" charset="0"/>
              </a:rPr>
              <a:t>). Эти пирамиды были сооружены в окрестностях городов Мемфиса (столицы Древнего царства) и </a:t>
            </a:r>
            <a:r>
              <a:rPr lang="ru-RU" sz="2700" b="1" dirty="0" err="1">
                <a:solidFill>
                  <a:srgbClr val="222222"/>
                </a:solidFill>
                <a:latin typeface="Arial" panose="020B0604020202020204" pitchFamily="34" charset="0"/>
              </a:rPr>
              <a:t>Гелиополя</a:t>
            </a:r>
            <a:r>
              <a:rPr lang="ru-RU" sz="2700" b="1" dirty="0">
                <a:solidFill>
                  <a:srgbClr val="222222"/>
                </a:solidFill>
                <a:latin typeface="Arial" panose="020B0604020202020204" pitchFamily="34" charset="0"/>
              </a:rPr>
              <a:t> за тысячелетия до основания Каира[1]. На протяжении более трёх тысяч лет </a:t>
            </a:r>
            <a:r>
              <a:rPr lang="ru-RU" sz="27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Великая </a:t>
            </a:r>
            <a:r>
              <a:rPr lang="ru-RU" sz="2700" b="1" dirty="0">
                <a:solidFill>
                  <a:srgbClr val="222222"/>
                </a:solidFill>
                <a:latin typeface="Arial" panose="020B0604020202020204" pitchFamily="34" charset="0"/>
              </a:rPr>
              <a:t>пирамида являлась самой высокой постройкой на Земле. </a:t>
            </a:r>
            <a:endParaRPr lang="ru-RU" sz="27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214290"/>
            <a:ext cx="8686800" cy="841248"/>
          </a:xfrm>
        </p:spPr>
        <p:txBody>
          <a:bodyPr/>
          <a:lstStyle/>
          <a:p>
            <a:r>
              <a:rPr lang="ru-RU" dirty="0" smtClean="0"/>
              <a:t>Задача: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67251" y="371535"/>
            <a:ext cx="72771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cs typeface="Aharoni" pitchFamily="2" charset="-79"/>
              </a:rPr>
              <a:t>Пирамида Хеопса - крупнейшая пирамида. </a:t>
            </a:r>
            <a:endParaRPr lang="ru-RU" sz="3600" b="1" dirty="0" smtClean="0">
              <a:cs typeface="Aharoni" pitchFamily="2" charset="-79"/>
            </a:endParaRPr>
          </a:p>
          <a:p>
            <a:r>
              <a:rPr lang="ru-RU" sz="3600" dirty="0"/>
              <a:t>Пирамида Хеопса имеет форму </a:t>
            </a:r>
            <a:r>
              <a:rPr lang="ru-RU" sz="3600" dirty="0" smtClean="0"/>
              <a:t>правильной четырёхугольной </a:t>
            </a:r>
            <a:r>
              <a:rPr lang="ru-RU" sz="3600" dirty="0"/>
              <a:t>пирамиды, сторона основания которой </a:t>
            </a:r>
            <a:r>
              <a:rPr lang="ru-RU" sz="3600" dirty="0" smtClean="0"/>
              <a:t>равна </a:t>
            </a:r>
            <a:r>
              <a:rPr lang="ru-RU" sz="3600" dirty="0"/>
              <a:t>230 м, а высота — 147 </a:t>
            </a:r>
            <a:r>
              <a:rPr lang="ru-RU" sz="3600" dirty="0" smtClean="0"/>
              <a:t>м. Найдите площадь полной поверхности этой пирамиды.</a:t>
            </a:r>
            <a:endParaRPr lang="ru-RU" sz="3600" b="1" dirty="0">
              <a:cs typeface="Aharoni" pitchFamily="2" charset="-79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3688" y="1142985"/>
            <a:ext cx="4373563" cy="47529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13673" y="3057807"/>
            <a:ext cx="553998" cy="9233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147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1686" y="5400675"/>
            <a:ext cx="1457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230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480469" y="4886325"/>
            <a:ext cx="1377156" cy="9525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80469" y="1638269"/>
            <a:ext cx="1396206" cy="3267106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803477" y="4581533"/>
            <a:ext cx="67294" cy="9654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876675" y="4581533"/>
            <a:ext cx="73917" cy="20391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548062" y="4876800"/>
            <a:ext cx="114300" cy="8572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548062" y="4972050"/>
            <a:ext cx="22860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16003" y="4765523"/>
            <a:ext cx="33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880228" y="4789354"/>
            <a:ext cx="66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115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0073687">
            <a:off x="3152428" y="3003416"/>
            <a:ext cx="461665" cy="9233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186,64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/>
              <p:cNvSpPr txBox="1"/>
              <p:nvPr/>
            </p:nvSpPr>
            <p:spPr>
              <a:xfrm>
                <a:off x="3983832" y="4905375"/>
                <a:ext cx="8289034" cy="1615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/>
                  <a:t>По теореме Пифагора РМ=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b="0" i="1" smtClean="0">
                                <a:latin typeface="Cambria Math" panose="02040503050406030204" pitchFamily="18" charset="0"/>
                              </a:rPr>
                              <m:t>147</m:t>
                            </m:r>
                          </m:e>
                          <m:sup>
                            <m:r>
                              <a:rPr lang="ru-RU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b="0" i="1" smtClean="0">
                                <a:latin typeface="Cambria Math" panose="02040503050406030204" pitchFamily="18" charset="0"/>
                              </a:rPr>
                              <m:t>115</m:t>
                            </m:r>
                          </m:e>
                          <m:sup>
                            <m:r>
                              <a:rPr lang="ru-RU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=186,64</m:t>
                    </m:r>
                  </m:oMath>
                </a14:m>
                <a:r>
                  <a:rPr lang="ru-RU" sz="2800" dirty="0" smtClean="0"/>
                  <a:t>м.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б.п</m:t>
                        </m:r>
                      </m:sub>
                    </m:sSub>
                  </m:oMath>
                </a14:m>
                <a:r>
                  <a:rPr lang="ru-RU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 smtClean="0"/>
                  <a:t>*230*4*186,64=85854,4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8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п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.п</m:t>
                        </m:r>
                      </m:sub>
                    </m:sSub>
                  </m:oMath>
                </a14:m>
                <a:r>
                  <a:rPr lang="ru-RU" sz="2800" dirty="0" smtClean="0"/>
                  <a:t>=85854,4+52900=138754,4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832" y="4905375"/>
                <a:ext cx="8289034" cy="1615186"/>
              </a:xfrm>
              <a:prstGeom prst="rect">
                <a:avLst/>
              </a:prstGeom>
              <a:blipFill>
                <a:blip r:embed="rId3"/>
                <a:stretch>
                  <a:fillRect l="-1545" t="-377" r="-1177" b="-98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/>
          <p:cNvCxnSpPr/>
          <p:nvPr/>
        </p:nvCxnSpPr>
        <p:spPr>
          <a:xfrm>
            <a:off x="2480469" y="4678076"/>
            <a:ext cx="157956" cy="0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2638425" y="4678076"/>
            <a:ext cx="1" cy="234997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531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1055802" y="254523"/>
            <a:ext cx="2526384" cy="3073139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91852" y="3695307"/>
            <a:ext cx="3007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Было интересно, </a:t>
            </a:r>
            <a:r>
              <a:rPr lang="ru-RU" sz="3600" dirty="0"/>
              <a:t>все понятно.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628561" y="999240"/>
            <a:ext cx="2554664" cy="2818615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343400" y="4237970"/>
            <a:ext cx="3428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Многое </a:t>
            </a:r>
            <a:r>
              <a:rPr lang="ru-RU" sz="3600" dirty="0" smtClean="0"/>
              <a:t>понятно, </a:t>
            </a:r>
            <a:r>
              <a:rPr lang="ru-RU" sz="3600" dirty="0"/>
              <a:t>но мне еще нужна помощь.</a:t>
            </a: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8240597" y="1560732"/>
            <a:ext cx="2479250" cy="311084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240597" y="4791967"/>
            <a:ext cx="3434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Было трудно, ничего не </a:t>
            </a:r>
            <a:r>
              <a:rPr lang="ru-RU" sz="3600" dirty="0" smtClean="0"/>
              <a:t>понятно.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4856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-1938380" y="3943354"/>
            <a:ext cx="5286412" cy="1588"/>
          </a:xfrm>
          <a:prstGeom prst="line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-1264957" y="3831436"/>
            <a:ext cx="4786346" cy="1588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 descr="C:\Documents and Settings\Alex\Мои документы\Мои рисунки\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414" y="372557"/>
            <a:ext cx="5715040" cy="6357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66844" y="285729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И снова</a:t>
            </a:r>
            <a:endParaRPr lang="ru-RU" sz="4000" b="1" i="1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</a:rPr>
              <a:t>пирамида</a:t>
            </a:r>
          </a:p>
        </p:txBody>
      </p:sp>
      <p:sp>
        <p:nvSpPr>
          <p:cNvPr id="8" name="Объект 7"/>
          <p:cNvSpPr txBox="1">
            <a:spLocks noGrp="1"/>
          </p:cNvSpPr>
          <p:nvPr>
            <p:ph idx="1"/>
          </p:nvPr>
        </p:nvSpPr>
        <p:spPr>
          <a:xfrm>
            <a:off x="-1894720" y="2125662"/>
            <a:ext cx="10515600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за урок!</a:t>
            </a:r>
            <a:endParaRPr lang="ru-RU" sz="4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0" name="Рисунок 8" descr="smiley_with_thumbs_u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844" y="3977711"/>
            <a:ext cx="295275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806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052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6"/>
          <p:cNvSpPr>
            <a:spLocks noGrp="1" noChangeArrowheads="1"/>
          </p:cNvSpPr>
          <p:nvPr>
            <p:ph type="title"/>
          </p:nvPr>
        </p:nvSpPr>
        <p:spPr>
          <a:xfrm>
            <a:off x="4791074" y="365125"/>
            <a:ext cx="6562725" cy="1325563"/>
          </a:xfrm>
        </p:spPr>
        <p:txBody>
          <a:bodyPr/>
          <a:lstStyle/>
          <a:p>
            <a:pPr eaLnBrk="1" hangingPunct="1"/>
            <a:endParaRPr lang="ru-RU" altLang="ru-RU" sz="2400" dirty="0"/>
          </a:p>
        </p:txBody>
      </p:sp>
      <p:sp>
        <p:nvSpPr>
          <p:cNvPr id="12291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701674" y="515937"/>
            <a:ext cx="3810000" cy="5826125"/>
          </a:xfrm>
        </p:spPr>
        <p:txBody>
          <a:bodyPr/>
          <a:lstStyle/>
          <a:p>
            <a:pPr marL="0" indent="0" eaLnBrk="1" hangingPunct="1">
              <a:buNone/>
            </a:pPr>
            <a:endParaRPr lang="ru-RU" altLang="ru-RU" sz="2400" dirty="0"/>
          </a:p>
        </p:txBody>
      </p:sp>
      <p:sp>
        <p:nvSpPr>
          <p:cNvPr id="78866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7185026" y="241954"/>
            <a:ext cx="3810000" cy="5951817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¬"/>
            </a:pPr>
            <a:r>
              <a:rPr lang="ru-RU" altLang="ru-RU" sz="2400" dirty="0"/>
              <a:t>А</a:t>
            </a:r>
            <a:r>
              <a:rPr lang="ru-RU" altLang="ru-RU" sz="2400" baseline="-25000" dirty="0"/>
              <a:t>1</a:t>
            </a:r>
            <a:r>
              <a:rPr lang="ru-RU" altLang="ru-RU" sz="2400" dirty="0"/>
              <a:t>А</a:t>
            </a:r>
            <a:r>
              <a:rPr lang="en-US" altLang="ru-RU" sz="2400" baseline="-25000" dirty="0"/>
              <a:t>2</a:t>
            </a:r>
            <a:r>
              <a:rPr lang="ru-RU" altLang="ru-RU" sz="2400" dirty="0"/>
              <a:t>А</a:t>
            </a:r>
            <a:r>
              <a:rPr lang="en-US" altLang="ru-RU" sz="2400" baseline="-25000" dirty="0"/>
              <a:t>3</a:t>
            </a:r>
            <a:r>
              <a:rPr lang="ru-RU" altLang="ru-RU" sz="2400" dirty="0"/>
              <a:t> … А</a:t>
            </a:r>
            <a:r>
              <a:rPr lang="en-US" altLang="ru-RU" sz="2400" baseline="-25000" dirty="0"/>
              <a:t>n </a:t>
            </a:r>
            <a:r>
              <a:rPr lang="ru-RU" altLang="ru-RU" sz="2400" baseline="-25000" dirty="0"/>
              <a:t> </a:t>
            </a:r>
            <a:r>
              <a:rPr lang="ru-RU" altLang="ru-RU" sz="2400" dirty="0"/>
              <a:t>- </a:t>
            </a:r>
            <a:r>
              <a:rPr lang="ru-RU" altLang="ru-RU" sz="2400" dirty="0" smtClean="0"/>
              <a:t>основание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¬"/>
            </a:pPr>
            <a:r>
              <a:rPr lang="ru-RU" altLang="ru-RU" sz="2400" dirty="0" smtClean="0"/>
              <a:t>А</a:t>
            </a:r>
            <a:r>
              <a:rPr lang="ru-RU" altLang="ru-RU" sz="2400" baseline="-25000" dirty="0" smtClean="0"/>
              <a:t>1</a:t>
            </a:r>
            <a:r>
              <a:rPr lang="en-US" altLang="ru-RU" sz="2400" dirty="0"/>
              <a:t>S</a:t>
            </a:r>
            <a:r>
              <a:rPr lang="ru-RU" altLang="ru-RU" sz="2400" dirty="0"/>
              <a:t>, А</a:t>
            </a:r>
            <a:r>
              <a:rPr lang="en-US" altLang="ru-RU" sz="2400" baseline="-25000" dirty="0"/>
              <a:t>2</a:t>
            </a:r>
            <a:r>
              <a:rPr lang="en-US" altLang="ru-RU" sz="2400" dirty="0"/>
              <a:t>S</a:t>
            </a:r>
            <a:r>
              <a:rPr lang="ru-RU" altLang="ru-RU" sz="2400" dirty="0"/>
              <a:t>, А</a:t>
            </a:r>
            <a:r>
              <a:rPr lang="en-US" altLang="ru-RU" sz="2400" baseline="-25000" dirty="0"/>
              <a:t>3</a:t>
            </a:r>
            <a:r>
              <a:rPr lang="en-US" altLang="ru-RU" sz="2400" dirty="0"/>
              <a:t>S</a:t>
            </a:r>
            <a:r>
              <a:rPr lang="ru-RU" altLang="ru-RU" sz="2400" dirty="0"/>
              <a:t>, … А</a:t>
            </a:r>
            <a:r>
              <a:rPr lang="en-US" altLang="ru-RU" sz="2400" baseline="-25000" dirty="0" err="1"/>
              <a:t>n</a:t>
            </a:r>
            <a:r>
              <a:rPr lang="en-US" altLang="ru-RU" sz="2400" dirty="0" err="1"/>
              <a:t>S</a:t>
            </a:r>
            <a:r>
              <a:rPr lang="ru-RU" altLang="ru-RU" sz="2400" dirty="0"/>
              <a:t>– боковые ребра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¬"/>
            </a:pPr>
            <a:r>
              <a:rPr lang="en-US" altLang="ru-RU" sz="2400" dirty="0"/>
              <a:t>S</a:t>
            </a:r>
            <a:r>
              <a:rPr lang="ru-RU" altLang="ru-RU" sz="2400" dirty="0"/>
              <a:t> – вершина</a:t>
            </a:r>
            <a:endParaRPr lang="en-US" altLang="ru-RU" sz="2400" dirty="0"/>
          </a:p>
          <a:p>
            <a:pPr>
              <a:spcBef>
                <a:spcPct val="5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¬"/>
            </a:pPr>
            <a:r>
              <a:rPr lang="ru-RU" altLang="ru-RU" sz="2400" dirty="0" smtClean="0"/>
              <a:t> А</a:t>
            </a:r>
            <a:r>
              <a:rPr lang="ru-RU" altLang="ru-RU" sz="2400" baseline="-25000" dirty="0" smtClean="0"/>
              <a:t>1</a:t>
            </a:r>
            <a:r>
              <a:rPr lang="ru-RU" altLang="ru-RU" sz="2400" dirty="0"/>
              <a:t>А</a:t>
            </a:r>
            <a:r>
              <a:rPr lang="en-US" altLang="ru-RU" sz="2400" baseline="-25000" dirty="0" smtClean="0"/>
              <a:t>2</a:t>
            </a:r>
            <a:r>
              <a:rPr lang="en-US" altLang="ru-RU" sz="2400" dirty="0" smtClean="0"/>
              <a:t>S</a:t>
            </a:r>
            <a:r>
              <a:rPr lang="ru-RU" altLang="ru-RU" sz="2400" dirty="0" smtClean="0"/>
              <a:t>;</a:t>
            </a:r>
            <a:r>
              <a:rPr lang="en-US" altLang="ru-RU" sz="2400" dirty="0" smtClean="0"/>
              <a:t> </a:t>
            </a:r>
            <a:r>
              <a:rPr lang="ru-RU" altLang="ru-RU" sz="2400" dirty="0"/>
              <a:t>А</a:t>
            </a:r>
            <a:r>
              <a:rPr lang="en-US" altLang="ru-RU" sz="2400" baseline="-25000" dirty="0" smtClean="0"/>
              <a:t>2</a:t>
            </a:r>
            <a:r>
              <a:rPr lang="ru-RU" altLang="ru-RU" sz="2400" dirty="0"/>
              <a:t> А</a:t>
            </a:r>
            <a:r>
              <a:rPr lang="en-US" altLang="ru-RU" sz="2400" baseline="-25000" dirty="0"/>
              <a:t>3</a:t>
            </a:r>
            <a:r>
              <a:rPr lang="en-US" altLang="ru-RU" sz="2400" dirty="0"/>
              <a:t>S </a:t>
            </a:r>
            <a:r>
              <a:rPr lang="ru-RU" altLang="ru-RU" sz="2400" dirty="0" smtClean="0"/>
              <a:t>;…</a:t>
            </a:r>
            <a:r>
              <a:rPr lang="ru-RU" altLang="ru-RU" sz="2400" dirty="0"/>
              <a:t> А</a:t>
            </a:r>
            <a:r>
              <a:rPr lang="en-US" altLang="ru-RU" sz="2400" baseline="-25000" dirty="0" smtClean="0"/>
              <a:t>n</a:t>
            </a:r>
            <a:r>
              <a:rPr lang="ru-RU" altLang="ru-RU" sz="2400" baseline="-25000" dirty="0" smtClean="0"/>
              <a:t>-1</a:t>
            </a:r>
            <a:r>
              <a:rPr lang="ru-RU" altLang="ru-RU" sz="2400" dirty="0"/>
              <a:t>А</a:t>
            </a:r>
            <a:r>
              <a:rPr lang="en-US" altLang="ru-RU" sz="2400" baseline="-25000" dirty="0" err="1" smtClean="0"/>
              <a:t>n</a:t>
            </a:r>
            <a:r>
              <a:rPr lang="en-US" altLang="ru-RU" sz="2400" dirty="0" err="1" smtClean="0"/>
              <a:t>S</a:t>
            </a:r>
            <a:r>
              <a:rPr lang="ru-RU" altLang="ru-RU" sz="2400" dirty="0"/>
              <a:t> </a:t>
            </a:r>
            <a:r>
              <a:rPr lang="ru-RU" altLang="ru-RU" sz="2400" dirty="0" smtClean="0"/>
              <a:t>- боковые грани</a:t>
            </a:r>
            <a:endParaRPr lang="en-US" altLang="ru-RU" sz="2400" dirty="0" smtClean="0"/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¬"/>
            </a:pPr>
            <a:r>
              <a:rPr lang="en-US" altLang="ru-RU" sz="2400" dirty="0" smtClean="0"/>
              <a:t>SH </a:t>
            </a:r>
            <a:r>
              <a:rPr lang="en-US" altLang="ru-RU" sz="2400" dirty="0"/>
              <a:t>– </a:t>
            </a:r>
            <a:r>
              <a:rPr lang="ru-RU" altLang="ru-RU" sz="2400" dirty="0"/>
              <a:t>высота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¬"/>
            </a:pPr>
            <a:r>
              <a:rPr lang="ru-RU" altLang="ru-RU" sz="2400" dirty="0"/>
              <a:t>Высота -  перпендикуляр, опущенный из вершины на основание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¬"/>
            </a:pPr>
            <a:endParaRPr lang="en-US" altLang="ru-RU" sz="2400" dirty="0"/>
          </a:p>
          <a:p>
            <a:pPr eaLnBrk="1" hangingPunct="1"/>
            <a:endParaRPr lang="ru-RU" altLang="ru-RU" sz="2400" dirty="0"/>
          </a:p>
        </p:txBody>
      </p:sp>
      <p:sp>
        <p:nvSpPr>
          <p:cNvPr id="12293" name="Line 4"/>
          <p:cNvSpPr>
            <a:spLocks noChangeShapeType="1"/>
          </p:cNvSpPr>
          <p:nvPr/>
        </p:nvSpPr>
        <p:spPr bwMode="auto">
          <a:xfrm>
            <a:off x="3429000" y="4648200"/>
            <a:ext cx="1600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 flipV="1">
            <a:off x="5029200" y="5562600"/>
            <a:ext cx="1447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 flipV="1">
            <a:off x="6477000" y="46482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 flipH="1" flipV="1">
            <a:off x="6477000" y="3429000"/>
            <a:ext cx="6858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 flipH="1" flipV="1">
            <a:off x="4724400" y="3200400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8" name="Line 9"/>
          <p:cNvSpPr>
            <a:spLocks noChangeShapeType="1"/>
          </p:cNvSpPr>
          <p:nvPr/>
        </p:nvSpPr>
        <p:spPr bwMode="auto">
          <a:xfrm flipH="1">
            <a:off x="3429000" y="3200400"/>
            <a:ext cx="129540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9" name="Line 10"/>
          <p:cNvSpPr>
            <a:spLocks noChangeShapeType="1"/>
          </p:cNvSpPr>
          <p:nvPr/>
        </p:nvSpPr>
        <p:spPr bwMode="auto">
          <a:xfrm flipV="1">
            <a:off x="3429000" y="1676400"/>
            <a:ext cx="17526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0" name="Line 11"/>
          <p:cNvSpPr>
            <a:spLocks noChangeShapeType="1"/>
          </p:cNvSpPr>
          <p:nvPr/>
        </p:nvSpPr>
        <p:spPr bwMode="auto">
          <a:xfrm flipH="1">
            <a:off x="5029200" y="1676400"/>
            <a:ext cx="152400" cy="396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1" name="Line 12"/>
          <p:cNvSpPr>
            <a:spLocks noChangeShapeType="1"/>
          </p:cNvSpPr>
          <p:nvPr/>
        </p:nvSpPr>
        <p:spPr bwMode="auto">
          <a:xfrm>
            <a:off x="5181600" y="1676400"/>
            <a:ext cx="129540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2" name="Line 13"/>
          <p:cNvSpPr>
            <a:spLocks noChangeShapeType="1"/>
          </p:cNvSpPr>
          <p:nvPr/>
        </p:nvSpPr>
        <p:spPr bwMode="auto">
          <a:xfrm>
            <a:off x="5181600" y="1676400"/>
            <a:ext cx="19812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3" name="Line 14"/>
          <p:cNvSpPr>
            <a:spLocks noChangeShapeType="1"/>
          </p:cNvSpPr>
          <p:nvPr/>
        </p:nvSpPr>
        <p:spPr bwMode="auto">
          <a:xfrm flipH="1">
            <a:off x="4724400" y="1676400"/>
            <a:ext cx="45720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4" name="Line 15"/>
          <p:cNvSpPr>
            <a:spLocks noChangeShapeType="1"/>
          </p:cNvSpPr>
          <p:nvPr/>
        </p:nvSpPr>
        <p:spPr bwMode="auto">
          <a:xfrm>
            <a:off x="5181600" y="1676400"/>
            <a:ext cx="12954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5" name="Text Box 19"/>
          <p:cNvSpPr txBox="1">
            <a:spLocks noChangeArrowheads="1"/>
          </p:cNvSpPr>
          <p:nvPr/>
        </p:nvSpPr>
        <p:spPr bwMode="auto">
          <a:xfrm>
            <a:off x="2819401" y="4456114"/>
            <a:ext cx="47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/>
              <a:t>А</a:t>
            </a:r>
            <a:r>
              <a:rPr lang="ru-RU" altLang="ru-RU" sz="2000" b="1" baseline="-30000" dirty="0"/>
              <a:t>1</a:t>
            </a:r>
          </a:p>
        </p:txBody>
      </p:sp>
      <p:sp>
        <p:nvSpPr>
          <p:cNvPr id="12306" name="Text Box 20"/>
          <p:cNvSpPr txBox="1">
            <a:spLocks noChangeArrowheads="1"/>
          </p:cNvSpPr>
          <p:nvPr/>
        </p:nvSpPr>
        <p:spPr bwMode="auto">
          <a:xfrm>
            <a:off x="4899026" y="5859464"/>
            <a:ext cx="511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/>
              <a:t>А</a:t>
            </a:r>
            <a:r>
              <a:rPr lang="ru-RU" altLang="ru-RU" sz="2000" b="1" baseline="-25000"/>
              <a:t>2</a:t>
            </a:r>
          </a:p>
        </p:txBody>
      </p:sp>
      <p:sp>
        <p:nvSpPr>
          <p:cNvPr id="12307" name="Text Box 21"/>
          <p:cNvSpPr txBox="1">
            <a:spLocks noChangeArrowheads="1"/>
          </p:cNvSpPr>
          <p:nvPr/>
        </p:nvSpPr>
        <p:spPr bwMode="auto">
          <a:xfrm>
            <a:off x="6461126" y="5522913"/>
            <a:ext cx="701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2308" name="Text Box 22"/>
          <p:cNvSpPr txBox="1">
            <a:spLocks noChangeArrowheads="1"/>
          </p:cNvSpPr>
          <p:nvPr/>
        </p:nvSpPr>
        <p:spPr bwMode="auto">
          <a:xfrm>
            <a:off x="6461125" y="5497513"/>
            <a:ext cx="4651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А</a:t>
            </a:r>
            <a:r>
              <a:rPr lang="ru-RU" altLang="ru-RU" sz="2000" b="1" baseline="-25000"/>
              <a:t>3</a:t>
            </a:r>
            <a:endParaRPr lang="ru-RU" altLang="ru-RU" sz="2000" b="1"/>
          </a:p>
        </p:txBody>
      </p:sp>
      <p:sp>
        <p:nvSpPr>
          <p:cNvPr id="12309" name="Text Box 23"/>
          <p:cNvSpPr txBox="1">
            <a:spLocks noChangeArrowheads="1"/>
          </p:cNvSpPr>
          <p:nvPr/>
        </p:nvSpPr>
        <p:spPr bwMode="auto">
          <a:xfrm>
            <a:off x="7146926" y="4456114"/>
            <a:ext cx="62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А</a:t>
            </a:r>
            <a:r>
              <a:rPr lang="ru-RU" altLang="ru-RU" sz="2000" b="1" baseline="-25000"/>
              <a:t>4</a:t>
            </a:r>
            <a:endParaRPr lang="ru-RU" altLang="ru-RU" sz="2000" b="1"/>
          </a:p>
        </p:txBody>
      </p:sp>
      <p:sp>
        <p:nvSpPr>
          <p:cNvPr id="12310" name="Text Box 24"/>
          <p:cNvSpPr txBox="1">
            <a:spLocks noChangeArrowheads="1"/>
          </p:cNvSpPr>
          <p:nvPr/>
        </p:nvSpPr>
        <p:spPr bwMode="auto">
          <a:xfrm>
            <a:off x="4343401" y="2895601"/>
            <a:ext cx="62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А</a:t>
            </a:r>
            <a:r>
              <a:rPr lang="en-US" altLang="ru-RU" sz="2000" b="1" baseline="-25000"/>
              <a:t>n</a:t>
            </a:r>
            <a:endParaRPr lang="ru-RU" altLang="ru-RU" sz="2000" b="1"/>
          </a:p>
        </p:txBody>
      </p:sp>
      <p:sp>
        <p:nvSpPr>
          <p:cNvPr id="12311" name="Text Box 25"/>
          <p:cNvSpPr txBox="1">
            <a:spLocks noChangeArrowheads="1"/>
          </p:cNvSpPr>
          <p:nvPr/>
        </p:nvSpPr>
        <p:spPr bwMode="auto">
          <a:xfrm>
            <a:off x="6499226" y="3268664"/>
            <a:ext cx="739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/>
              <a:t>А</a:t>
            </a:r>
            <a:r>
              <a:rPr lang="en-US" altLang="ru-RU" sz="2000" b="1" baseline="-25000"/>
              <a:t>n-1</a:t>
            </a:r>
            <a:endParaRPr lang="ru-RU" altLang="ru-RU" sz="2000" b="1"/>
          </a:p>
        </p:txBody>
      </p:sp>
      <p:sp>
        <p:nvSpPr>
          <p:cNvPr id="12312" name="Text Box 26"/>
          <p:cNvSpPr txBox="1">
            <a:spLocks noChangeArrowheads="1"/>
          </p:cNvSpPr>
          <p:nvPr/>
        </p:nvSpPr>
        <p:spPr bwMode="auto">
          <a:xfrm>
            <a:off x="4953001" y="1066801"/>
            <a:ext cx="47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/>
              <a:t>S</a:t>
            </a:r>
            <a:endParaRPr lang="ru-RU" altLang="ru-RU" sz="2000" b="1"/>
          </a:p>
        </p:txBody>
      </p:sp>
      <p:sp>
        <p:nvSpPr>
          <p:cNvPr id="12313" name="Line 27"/>
          <p:cNvSpPr>
            <a:spLocks noChangeShapeType="1"/>
          </p:cNvSpPr>
          <p:nvPr/>
        </p:nvSpPr>
        <p:spPr bwMode="auto">
          <a:xfrm>
            <a:off x="5181600" y="1752600"/>
            <a:ext cx="228600" cy="259080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4" name="Line 28"/>
          <p:cNvSpPr>
            <a:spLocks noChangeShapeType="1"/>
          </p:cNvSpPr>
          <p:nvPr/>
        </p:nvSpPr>
        <p:spPr bwMode="auto">
          <a:xfrm flipV="1">
            <a:off x="5410200" y="4038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5" name="Line 29"/>
          <p:cNvSpPr>
            <a:spLocks noChangeShapeType="1"/>
          </p:cNvSpPr>
          <p:nvPr/>
        </p:nvSpPr>
        <p:spPr bwMode="auto">
          <a:xfrm>
            <a:off x="5638800" y="4038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257800" y="4343400"/>
            <a:ext cx="41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</a:t>
            </a:r>
          </a:p>
        </p:txBody>
      </p:sp>
      <p:sp>
        <p:nvSpPr>
          <p:cNvPr id="5" name="Овал 4"/>
          <p:cNvSpPr/>
          <p:nvPr/>
        </p:nvSpPr>
        <p:spPr>
          <a:xfrm>
            <a:off x="5380357" y="4343400"/>
            <a:ext cx="45719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40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" name="Rectangle 30"/>
          <p:cNvSpPr>
            <a:spLocks noGrp="1" noChangeArrowheads="1"/>
          </p:cNvSpPr>
          <p:nvPr>
            <p:ph type="title"/>
          </p:nvPr>
        </p:nvSpPr>
        <p:spPr>
          <a:xfrm>
            <a:off x="286327" y="481014"/>
            <a:ext cx="11228678" cy="131365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i="1" dirty="0">
                <a:solidFill>
                  <a:schemeClr val="tx1"/>
                </a:solidFill>
              </a:rPr>
              <a:t>Т</a:t>
            </a:r>
            <a:r>
              <a:rPr lang="ru-RU" sz="4000" b="1" i="1" dirty="0" smtClean="0">
                <a:solidFill>
                  <a:schemeClr val="tx1"/>
                </a:solidFill>
              </a:rPr>
              <a:t>реугольная</a:t>
            </a:r>
            <a:r>
              <a:rPr lang="ru-RU" sz="4000" b="1" i="1" dirty="0">
                <a:solidFill>
                  <a:schemeClr val="tx1"/>
                </a:solidFill>
              </a:rPr>
              <a:t>, четырёхугольная и шестиугольная пирамиды</a:t>
            </a:r>
            <a:br>
              <a:rPr lang="ru-RU" sz="4000" b="1" i="1" dirty="0">
                <a:solidFill>
                  <a:schemeClr val="tx1"/>
                </a:solidFill>
              </a:rPr>
            </a:b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6147" name="Rectangle 2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i="1" dirty="0"/>
              <a:t>	</a:t>
            </a:r>
          </a:p>
        </p:txBody>
      </p:sp>
      <p:pic>
        <p:nvPicPr>
          <p:cNvPr id="6148" name="Picture 2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0" y="1484313"/>
            <a:ext cx="3265488" cy="3600450"/>
          </a:xfrm>
          <a:noFill/>
        </p:spPr>
      </p:pic>
      <p:pic>
        <p:nvPicPr>
          <p:cNvPr id="6149" name="Picture 2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63975" y="2536826"/>
            <a:ext cx="3543300" cy="4321175"/>
          </a:xfrm>
          <a:noFill/>
        </p:spPr>
      </p:pic>
      <p:pic>
        <p:nvPicPr>
          <p:cNvPr id="6150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3738" y="1052513"/>
            <a:ext cx="3624262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754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pPr eaLnBrk="1" hangingPunct="1"/>
            <a:r>
              <a:rPr lang="ru-RU" sz="3600" i="1" dirty="0"/>
              <a:t>Правильные пирамиды</a:t>
            </a: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08214" y="1268414"/>
            <a:ext cx="7858125" cy="5132387"/>
          </a:xfrm>
          <a:noFill/>
        </p:spPr>
      </p:pic>
    </p:spTree>
    <p:extLst>
      <p:ext uri="{BB962C8B-B14F-4D97-AF65-F5344CB8AC3E}">
        <p14:creationId xmlns:p14="http://schemas.microsoft.com/office/powerpoint/2010/main" xmlns="" val="76900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/>
              <a:t>Правильная пирамида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22548" y="1628776"/>
            <a:ext cx="5948052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i="1" dirty="0"/>
              <a:t>	</a:t>
            </a:r>
            <a:r>
              <a:rPr lang="ru-RU" sz="4000" i="1" dirty="0"/>
              <a:t>Пирамида называется </a:t>
            </a:r>
            <a:r>
              <a:rPr lang="ru-RU" sz="4000" i="1" dirty="0">
                <a:solidFill>
                  <a:srgbClr val="FF0066"/>
                </a:solidFill>
              </a:rPr>
              <a:t>правильной</a:t>
            </a:r>
            <a:r>
              <a:rPr lang="ru-RU" sz="4000" i="1" dirty="0"/>
              <a:t>, если её основание – правильный многоугольник, а отрезок, соединяющий вершину пирамиды с центром основания, является её высотой.</a:t>
            </a:r>
          </a:p>
        </p:txBody>
      </p:sp>
      <p:pic>
        <p:nvPicPr>
          <p:cNvPr id="2458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1" y="1341438"/>
            <a:ext cx="4240213" cy="4608512"/>
          </a:xfrm>
          <a:noFill/>
        </p:spPr>
      </p:pic>
    </p:spTree>
    <p:extLst>
      <p:ext uri="{BB962C8B-B14F-4D97-AF65-F5344CB8AC3E}">
        <p14:creationId xmlns:p14="http://schemas.microsoft.com/office/powerpoint/2010/main" xmlns="" val="325281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dirty="0"/>
              <a:t>Свойства боковых ребер и боковых граней правильной пирамиды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0" y="2133601"/>
            <a:ext cx="5192486" cy="3382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3600" i="1" dirty="0">
                <a:solidFill>
                  <a:schemeClr val="accent2"/>
                </a:solidFill>
              </a:rPr>
              <a:t>	</a:t>
            </a:r>
            <a:r>
              <a:rPr lang="ru-RU" sz="3600" i="1" dirty="0"/>
              <a:t>Все боковые ребра правильной пирамиды равны, а боковые грани являются равными равнобедренными </a:t>
            </a:r>
            <a:r>
              <a:rPr lang="ru-RU" sz="3600" i="1" dirty="0" smtClean="0"/>
              <a:t>треугольниками.</a:t>
            </a:r>
            <a:endParaRPr lang="ru-RU" sz="3600" i="1" dirty="0"/>
          </a:p>
        </p:txBody>
      </p:sp>
      <p:pic>
        <p:nvPicPr>
          <p:cNvPr id="6656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22437" y="1657351"/>
            <a:ext cx="4373563" cy="4752975"/>
          </a:xfrm>
          <a:noFill/>
        </p:spPr>
      </p:pic>
    </p:spTree>
    <p:extLst>
      <p:ext uri="{BB962C8B-B14F-4D97-AF65-F5344CB8AC3E}">
        <p14:creationId xmlns:p14="http://schemas.microsoft.com/office/powerpoint/2010/main" xmlns="" val="151944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251766" y="1057393"/>
            <a:ext cx="75081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За­да­ние 8 № 5071.</a:t>
            </a:r>
            <a:r>
              <a:rPr lang="ru-RU" sz="4400" dirty="0"/>
              <a:t> Сто­ро­ны ос­но­ва­ния пра­виль­ной ше­сти­уголь­ной пи­ра­ми­ды равны 10, бо­ко­вые ребра равны 13. Най­ди­те пло­щадь бо­ко­вой по­верх­но­сти этой пи­ра­ми­ды.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92" y="1894050"/>
            <a:ext cx="3659149" cy="23242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42264" y="1609560"/>
            <a:ext cx="49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68545" y="2950219"/>
            <a:ext cx="29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4268" y="3469064"/>
            <a:ext cx="25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8474" y="4218316"/>
            <a:ext cx="414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60396" y="4218316"/>
            <a:ext cx="26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02697" y="3653730"/>
            <a:ext cx="28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72604" y="2837468"/>
            <a:ext cx="23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211493" y="2020467"/>
            <a:ext cx="1096862" cy="18595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195687" y="3572759"/>
            <a:ext cx="188536" cy="8097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393788" y="3563332"/>
            <a:ext cx="117470" cy="1979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30836" y="3813978"/>
            <a:ext cx="22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124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828800" y="1082675"/>
            <a:ext cx="3733800" cy="3492500"/>
            <a:chOff x="2784" y="1256"/>
            <a:chExt cx="2880" cy="2488"/>
          </a:xfrm>
        </p:grpSpPr>
        <p:sp>
          <p:nvSpPr>
            <p:cNvPr id="528398" name="Freeform 14"/>
            <p:cNvSpPr>
              <a:spLocks/>
            </p:cNvSpPr>
            <p:nvPr/>
          </p:nvSpPr>
          <p:spPr bwMode="auto">
            <a:xfrm>
              <a:off x="2784" y="2920"/>
              <a:ext cx="2880" cy="776"/>
            </a:xfrm>
            <a:custGeom>
              <a:avLst/>
              <a:gdLst/>
              <a:ahLst/>
              <a:cxnLst>
                <a:cxn ang="0">
                  <a:pos x="2880" y="8"/>
                </a:cxn>
                <a:cxn ang="0">
                  <a:pos x="928" y="0"/>
                </a:cxn>
                <a:cxn ang="0">
                  <a:pos x="0" y="776"/>
                </a:cxn>
              </a:cxnLst>
              <a:rect l="0" t="0" r="r" b="b"/>
              <a:pathLst>
                <a:path w="2880" h="776">
                  <a:moveTo>
                    <a:pt x="2880" y="8"/>
                  </a:moveTo>
                  <a:lnTo>
                    <a:pt x="928" y="0"/>
                  </a:lnTo>
                  <a:lnTo>
                    <a:pt x="0" y="776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8399" name="Freeform 15"/>
            <p:cNvSpPr>
              <a:spLocks/>
            </p:cNvSpPr>
            <p:nvPr/>
          </p:nvSpPr>
          <p:spPr bwMode="auto">
            <a:xfrm>
              <a:off x="3696" y="1270"/>
              <a:ext cx="512" cy="1658"/>
            </a:xfrm>
            <a:custGeom>
              <a:avLst/>
              <a:gdLst/>
              <a:ahLst/>
              <a:cxnLst>
                <a:cxn ang="0">
                  <a:pos x="0" y="1658"/>
                </a:cxn>
                <a:cxn ang="0">
                  <a:pos x="512" y="0"/>
                </a:cxn>
              </a:cxnLst>
              <a:rect l="0" t="0" r="r" b="b"/>
              <a:pathLst>
                <a:path w="512" h="1658">
                  <a:moveTo>
                    <a:pt x="0" y="1658"/>
                  </a:moveTo>
                  <a:lnTo>
                    <a:pt x="51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8397" name="Freeform 13"/>
            <p:cNvSpPr>
              <a:spLocks/>
            </p:cNvSpPr>
            <p:nvPr/>
          </p:nvSpPr>
          <p:spPr bwMode="auto">
            <a:xfrm>
              <a:off x="2784" y="1256"/>
              <a:ext cx="2880" cy="2488"/>
            </a:xfrm>
            <a:custGeom>
              <a:avLst/>
              <a:gdLst/>
              <a:ahLst/>
              <a:cxnLst>
                <a:cxn ang="0">
                  <a:pos x="1424" y="2"/>
                </a:cxn>
                <a:cxn ang="0">
                  <a:pos x="0" y="2440"/>
                </a:cxn>
                <a:cxn ang="0">
                  <a:pos x="2112" y="2488"/>
                </a:cxn>
                <a:cxn ang="0">
                  <a:pos x="2112" y="2480"/>
                </a:cxn>
                <a:cxn ang="0">
                  <a:pos x="2112" y="2464"/>
                </a:cxn>
                <a:cxn ang="0">
                  <a:pos x="1424" y="0"/>
                </a:cxn>
                <a:cxn ang="0">
                  <a:pos x="2880" y="1672"/>
                </a:cxn>
                <a:cxn ang="0">
                  <a:pos x="2112" y="2480"/>
                </a:cxn>
                <a:cxn ang="0">
                  <a:pos x="2112" y="2464"/>
                </a:cxn>
                <a:cxn ang="0">
                  <a:pos x="2112" y="2488"/>
                </a:cxn>
              </a:cxnLst>
              <a:rect l="0" t="0" r="r" b="b"/>
              <a:pathLst>
                <a:path w="2880" h="2488">
                  <a:moveTo>
                    <a:pt x="1424" y="2"/>
                  </a:moveTo>
                  <a:lnTo>
                    <a:pt x="0" y="2440"/>
                  </a:lnTo>
                  <a:lnTo>
                    <a:pt x="2112" y="2488"/>
                  </a:lnTo>
                  <a:lnTo>
                    <a:pt x="2112" y="2480"/>
                  </a:lnTo>
                  <a:lnTo>
                    <a:pt x="2112" y="2464"/>
                  </a:lnTo>
                  <a:lnTo>
                    <a:pt x="1424" y="0"/>
                  </a:lnTo>
                  <a:lnTo>
                    <a:pt x="2880" y="1672"/>
                  </a:lnTo>
                  <a:lnTo>
                    <a:pt x="2112" y="2480"/>
                  </a:lnTo>
                  <a:lnTo>
                    <a:pt x="2112" y="2464"/>
                  </a:lnTo>
                  <a:lnTo>
                    <a:pt x="2112" y="2488"/>
                  </a:lnTo>
                </a:path>
              </a:pathLst>
            </a:custGeom>
            <a:solidFill>
              <a:srgbClr val="33CCFF">
                <a:alpha val="3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481394" y="1023938"/>
            <a:ext cx="377825" cy="3263628"/>
            <a:chOff x="2160" y="1008"/>
            <a:chExt cx="224" cy="218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208" y="1008"/>
              <a:ext cx="96" cy="1920"/>
              <a:chOff x="1200" y="1680"/>
              <a:chExt cx="96" cy="1920"/>
            </a:xfrm>
          </p:grpSpPr>
          <p:sp>
            <p:nvSpPr>
              <p:cNvPr id="528410" name="Freeform 26"/>
              <p:cNvSpPr>
                <a:spLocks/>
              </p:cNvSpPr>
              <p:nvPr/>
            </p:nvSpPr>
            <p:spPr bwMode="auto">
              <a:xfrm>
                <a:off x="1224" y="1729"/>
                <a:ext cx="48" cy="180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1760"/>
                  </a:cxn>
                </a:cxnLst>
                <a:rect l="0" t="0" r="r" b="b"/>
                <a:pathLst>
                  <a:path w="48" h="1760">
                    <a:moveTo>
                      <a:pt x="48" y="0"/>
                    </a:moveTo>
                    <a:lnTo>
                      <a:pt x="0" y="1760"/>
                    </a:lnTo>
                  </a:path>
                </a:pathLst>
              </a:custGeom>
              <a:noFill/>
              <a:ln w="19050" cap="flat" cmpd="sng">
                <a:solidFill>
                  <a:srgbClr val="6600CC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8411" name="Oval 27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8412" name="Oval 28"/>
              <p:cNvSpPr>
                <a:spLocks noChangeArrowheads="1"/>
              </p:cNvSpPr>
              <p:nvPr/>
            </p:nvSpPr>
            <p:spPr bwMode="auto">
              <a:xfrm>
                <a:off x="1200" y="3551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28413" name="Text Box 29"/>
            <p:cNvSpPr txBox="1">
              <a:spLocks noChangeArrowheads="1"/>
            </p:cNvSpPr>
            <p:nvPr/>
          </p:nvSpPr>
          <p:spPr bwMode="auto">
            <a:xfrm>
              <a:off x="2160" y="2880"/>
              <a:ext cx="22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dirty="0"/>
                <a:t>Н</a:t>
              </a: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676400" y="441960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</a:rPr>
              <a:t>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495800" y="449580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B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62600" y="327660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C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67000" y="312420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D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05200" y="60960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S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CC81-017F-4C1C-8AF8-3AEAC33F227C}" type="slidenum">
              <a:rPr lang="ru-RU" smtClean="0"/>
              <a:pPr/>
              <a:t>9</a:t>
            </a:fld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3024166" y="1857364"/>
            <a:ext cx="2786082" cy="13573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167306" y="3714753"/>
            <a:ext cx="1440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K</a:t>
            </a:r>
            <a:endParaRPr lang="ru-RU" sz="3600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2" name="Объект 41"/>
          <p:cNvGraphicFramePr>
            <a:graphicFrameLocks noChangeAspect="1"/>
          </p:cNvGraphicFramePr>
          <p:nvPr/>
        </p:nvGraphicFramePr>
        <p:xfrm>
          <a:off x="6167438" y="2285992"/>
          <a:ext cx="4157688" cy="1385896"/>
        </p:xfrm>
        <a:graphic>
          <a:graphicData uri="http://schemas.openxmlformats.org/presentationml/2006/ole">
            <p:oleObj spid="_x0000_s10252" name="Формула" r:id="rId3" imgW="1028254" imgH="342751" progId="Equation.3">
              <p:embed/>
            </p:oleObj>
          </a:graphicData>
        </a:graphic>
      </p:graphicFrame>
      <p:graphicFrame>
        <p:nvGraphicFramePr>
          <p:cNvPr id="44" name="Объект 43"/>
          <p:cNvGraphicFramePr>
            <a:graphicFrameLocks noChangeAspect="1"/>
          </p:cNvGraphicFramePr>
          <p:nvPr/>
        </p:nvGraphicFramePr>
        <p:xfrm>
          <a:off x="5133936" y="4857760"/>
          <a:ext cx="5534064" cy="1000132"/>
        </p:xfrm>
        <a:graphic>
          <a:graphicData uri="http://schemas.openxmlformats.org/presentationml/2006/ole">
            <p:oleObj spid="_x0000_s10253" name="Формула" r:id="rId4" imgW="1054100" imgH="190500" progId="Equation.3">
              <p:embed/>
            </p:oleObj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3602838" y="3643314"/>
            <a:ext cx="256381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859219" y="3643314"/>
            <a:ext cx="0" cy="18165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810125" y="3671888"/>
            <a:ext cx="152400" cy="1530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802574" y="3814694"/>
            <a:ext cx="124624" cy="2533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605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4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</TotalTime>
  <Words>367</Words>
  <Application>Microsoft Office PowerPoint</Application>
  <PresentationFormat>Произвольный</PresentationFormat>
  <Paragraphs>65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Формула</vt:lpstr>
      <vt:lpstr>Уравнение</vt:lpstr>
      <vt:lpstr>Слайд 1</vt:lpstr>
      <vt:lpstr>Слайд 2</vt:lpstr>
      <vt:lpstr>Слайд 3</vt:lpstr>
      <vt:lpstr>Треугольная, четырёхугольная и шестиугольная пирамиды </vt:lpstr>
      <vt:lpstr>Правильные пирамиды</vt:lpstr>
      <vt:lpstr>Правильная пирамида</vt:lpstr>
      <vt:lpstr>Свойства боковых ребер и боковых граней правильной пирамиды</vt:lpstr>
      <vt:lpstr>Слайд 8</vt:lpstr>
      <vt:lpstr>Слайд 9</vt:lpstr>
      <vt:lpstr>Слайд 10</vt:lpstr>
      <vt:lpstr>Слайд 11</vt:lpstr>
      <vt:lpstr>Слайд 12</vt:lpstr>
      <vt:lpstr>Задача: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Загалав</cp:lastModifiedBy>
  <cp:revision>60</cp:revision>
  <dcterms:created xsi:type="dcterms:W3CDTF">2016-03-29T08:10:37Z</dcterms:created>
  <dcterms:modified xsi:type="dcterms:W3CDTF">2018-04-02T14:01:03Z</dcterms:modified>
</cp:coreProperties>
</file>