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92" r:id="rId3"/>
    <p:sldId id="263" r:id="rId4"/>
    <p:sldId id="291" r:id="rId5"/>
    <p:sldId id="264" r:id="rId6"/>
    <p:sldId id="282" r:id="rId7"/>
    <p:sldId id="270" r:id="rId8"/>
    <p:sldId id="283" r:id="rId9"/>
    <p:sldId id="293" r:id="rId10"/>
    <p:sldId id="284" r:id="rId11"/>
    <p:sldId id="261" r:id="rId12"/>
    <p:sldId id="260" r:id="rId13"/>
    <p:sldId id="265" r:id="rId14"/>
    <p:sldId id="285" r:id="rId15"/>
    <p:sldId id="286" r:id="rId16"/>
    <p:sldId id="295" r:id="rId17"/>
    <p:sldId id="294" r:id="rId18"/>
    <p:sldId id="296" r:id="rId19"/>
    <p:sldId id="269" r:id="rId20"/>
    <p:sldId id="276" r:id="rId21"/>
    <p:sldId id="297" r:id="rId22"/>
    <p:sldId id="278" r:id="rId23"/>
    <p:sldId id="268" r:id="rId24"/>
    <p:sldId id="266" r:id="rId25"/>
    <p:sldId id="298" r:id="rId26"/>
    <p:sldId id="300" r:id="rId27"/>
    <p:sldId id="301" r:id="rId28"/>
    <p:sldId id="302" r:id="rId29"/>
    <p:sldId id="299" r:id="rId30"/>
    <p:sldId id="271" r:id="rId31"/>
    <p:sldId id="272" r:id="rId32"/>
    <p:sldId id="273" r:id="rId33"/>
    <p:sldId id="280" r:id="rId34"/>
    <p:sldId id="303" r:id="rId35"/>
    <p:sldId id="304" r:id="rId36"/>
    <p:sldId id="275" r:id="rId37"/>
    <p:sldId id="277" r:id="rId38"/>
    <p:sldId id="274" r:id="rId39"/>
    <p:sldId id="305" r:id="rId40"/>
    <p:sldId id="288" r:id="rId41"/>
    <p:sldId id="281" r:id="rId42"/>
    <p:sldId id="289" r:id="rId43"/>
    <p:sldId id="290" r:id="rId44"/>
    <p:sldId id="306" r:id="rId45"/>
    <p:sldId id="287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13605"/>
  </p:clrMru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45" autoAdjust="0"/>
  </p:normalViewPr>
  <p:slideViewPr>
    <p:cSldViewPr>
      <p:cViewPr>
        <p:scale>
          <a:sx n="64" d="100"/>
          <a:sy n="64" d="100"/>
        </p:scale>
        <p:origin x="-1806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3DA873-C1BB-4647-8E66-89C85117E608}" type="doc">
      <dgm:prSet loTypeId="urn:microsoft.com/office/officeart/2005/8/layout/radial4" loCatId="relationship" qsTypeId="urn:microsoft.com/office/officeart/2005/8/quickstyle/simple1#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091E3DF1-9BFD-47FC-8E58-C41B25DC8158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FF0000"/>
              </a:solidFill>
            </a:rPr>
            <a:t>Одаренные дети</a:t>
          </a:r>
          <a:endParaRPr lang="ru-RU" sz="1600" b="1" dirty="0">
            <a:solidFill>
              <a:srgbClr val="FF0000"/>
            </a:solidFill>
          </a:endParaRPr>
        </a:p>
      </dgm:t>
    </dgm:pt>
    <dgm:pt modelId="{5623F171-00E4-4DC7-80C3-088D8BD3F246}" type="parTrans" cxnId="{0E63CBB5-DCA2-40C2-BA68-D3030E93A687}">
      <dgm:prSet/>
      <dgm:spPr/>
      <dgm:t>
        <a:bodyPr/>
        <a:lstStyle/>
        <a:p>
          <a:endParaRPr lang="ru-RU" sz="1600"/>
        </a:p>
      </dgm:t>
    </dgm:pt>
    <dgm:pt modelId="{D186EC07-42E2-4130-84AC-8AD62E57E1DF}" type="sibTrans" cxnId="{0E63CBB5-DCA2-40C2-BA68-D3030E93A687}">
      <dgm:prSet/>
      <dgm:spPr/>
      <dgm:t>
        <a:bodyPr/>
        <a:lstStyle/>
        <a:p>
          <a:endParaRPr lang="ru-RU" sz="1600"/>
        </a:p>
      </dgm:t>
    </dgm:pt>
    <dgm:pt modelId="{E0140DAB-25B9-42C2-B70F-69D844862086}">
      <dgm:prSet phldrT="[Текст]" custT="1"/>
      <dgm:spPr/>
      <dgm:t>
        <a:bodyPr/>
        <a:lstStyle/>
        <a:p>
          <a:r>
            <a:rPr lang="ru-RU" sz="1600" dirty="0" smtClean="0"/>
            <a:t>Оригинальность мышления. </a:t>
          </a:r>
          <a:endParaRPr lang="ru-RU" sz="1600" dirty="0"/>
        </a:p>
      </dgm:t>
    </dgm:pt>
    <dgm:pt modelId="{B47B375C-EAAF-44A9-A42D-C411E2DF78D4}" type="parTrans" cxnId="{36EB915C-CC1D-448A-9DEA-3DA9F7D380C6}">
      <dgm:prSet/>
      <dgm:spPr/>
      <dgm:t>
        <a:bodyPr/>
        <a:lstStyle/>
        <a:p>
          <a:endParaRPr lang="ru-RU" sz="1600"/>
        </a:p>
      </dgm:t>
    </dgm:pt>
    <dgm:pt modelId="{78E2C626-7B03-4BBC-AAE4-6FBAF28C743D}" type="sibTrans" cxnId="{36EB915C-CC1D-448A-9DEA-3DA9F7D380C6}">
      <dgm:prSet/>
      <dgm:spPr/>
      <dgm:t>
        <a:bodyPr/>
        <a:lstStyle/>
        <a:p>
          <a:endParaRPr lang="ru-RU" sz="1600"/>
        </a:p>
      </dgm:t>
    </dgm:pt>
    <dgm:pt modelId="{40335B63-4DE2-4248-B0E0-6E5DF092E6B8}">
      <dgm:prSet phldrT="[Текст]" custT="1"/>
      <dgm:spPr/>
      <dgm:t>
        <a:bodyPr/>
        <a:lstStyle/>
        <a:p>
          <a:r>
            <a:rPr lang="ru-RU" sz="1600" dirty="0" smtClean="0"/>
            <a:t>Гибкость мышления. </a:t>
          </a:r>
          <a:endParaRPr lang="ru-RU" sz="1600" dirty="0"/>
        </a:p>
      </dgm:t>
    </dgm:pt>
    <dgm:pt modelId="{3442345F-577B-400C-8302-9AB0FE6DC0A9}" type="parTrans" cxnId="{2904A66D-B120-4C3A-AB3C-F48703C82DE7}">
      <dgm:prSet/>
      <dgm:spPr/>
      <dgm:t>
        <a:bodyPr/>
        <a:lstStyle/>
        <a:p>
          <a:endParaRPr lang="ru-RU" sz="1600"/>
        </a:p>
      </dgm:t>
    </dgm:pt>
    <dgm:pt modelId="{2E5673DA-E190-4411-B8E0-C346045D5E33}" type="sibTrans" cxnId="{2904A66D-B120-4C3A-AB3C-F48703C82DE7}">
      <dgm:prSet/>
      <dgm:spPr/>
      <dgm:t>
        <a:bodyPr/>
        <a:lstStyle/>
        <a:p>
          <a:endParaRPr lang="ru-RU" sz="1600"/>
        </a:p>
      </dgm:t>
    </dgm:pt>
    <dgm:pt modelId="{E509BD2A-BA39-4670-826A-E383A2788003}">
      <dgm:prSet phldrT="[Текст]" custT="1"/>
      <dgm:spPr/>
      <dgm:t>
        <a:bodyPr/>
        <a:lstStyle/>
        <a:p>
          <a:r>
            <a:rPr lang="ru-RU" sz="1600" dirty="0" smtClean="0"/>
            <a:t>Продуктивность. </a:t>
          </a:r>
          <a:endParaRPr lang="ru-RU" sz="1600" dirty="0"/>
        </a:p>
      </dgm:t>
    </dgm:pt>
    <dgm:pt modelId="{B7B38B4B-57A1-4982-BD1B-93AC65095801}" type="parTrans" cxnId="{C3D533BC-286C-477D-A61D-2E1422FD4AC5}">
      <dgm:prSet/>
      <dgm:spPr/>
      <dgm:t>
        <a:bodyPr/>
        <a:lstStyle/>
        <a:p>
          <a:endParaRPr lang="ru-RU" sz="1600"/>
        </a:p>
      </dgm:t>
    </dgm:pt>
    <dgm:pt modelId="{FF54491C-14EE-4121-87C1-5B4481BA63B6}" type="sibTrans" cxnId="{C3D533BC-286C-477D-A61D-2E1422FD4AC5}">
      <dgm:prSet/>
      <dgm:spPr/>
      <dgm:t>
        <a:bodyPr/>
        <a:lstStyle/>
        <a:p>
          <a:endParaRPr lang="ru-RU" sz="1600"/>
        </a:p>
      </dgm:t>
    </dgm:pt>
    <dgm:pt modelId="{199180B8-97F4-4403-99FD-7D7063324CFD}">
      <dgm:prSet custT="1"/>
      <dgm:spPr/>
      <dgm:t>
        <a:bodyPr/>
        <a:lstStyle/>
        <a:p>
          <a:r>
            <a:rPr lang="ru-RU" sz="1600" dirty="0" smtClean="0"/>
            <a:t>Способность к анализу и синтезу. </a:t>
          </a:r>
          <a:endParaRPr lang="ru-RU" sz="1600" dirty="0"/>
        </a:p>
      </dgm:t>
    </dgm:pt>
    <dgm:pt modelId="{48AE92F4-F0AE-4692-9B3E-5C3805ED33D9}" type="parTrans" cxnId="{802F7F6A-3C1C-4ABA-B42F-5070E1FADE18}">
      <dgm:prSet/>
      <dgm:spPr/>
      <dgm:t>
        <a:bodyPr/>
        <a:lstStyle/>
        <a:p>
          <a:endParaRPr lang="ru-RU" sz="1600"/>
        </a:p>
      </dgm:t>
    </dgm:pt>
    <dgm:pt modelId="{BF014DF5-0C8A-47A4-9672-0F48A2DE6AC2}" type="sibTrans" cxnId="{802F7F6A-3C1C-4ABA-B42F-5070E1FADE18}">
      <dgm:prSet/>
      <dgm:spPr/>
      <dgm:t>
        <a:bodyPr/>
        <a:lstStyle/>
        <a:p>
          <a:endParaRPr lang="ru-RU" sz="1600"/>
        </a:p>
      </dgm:t>
    </dgm:pt>
    <dgm:pt modelId="{72B86B45-86E0-44DA-B39D-8BA44F24F411}">
      <dgm:prSet custT="1"/>
      <dgm:spPr/>
      <dgm:t>
        <a:bodyPr/>
        <a:lstStyle/>
        <a:p>
          <a:r>
            <a:rPr lang="ru-RU" sz="1600" dirty="0" smtClean="0"/>
            <a:t>Классификация и категоризация. </a:t>
          </a:r>
          <a:endParaRPr lang="ru-RU" sz="1600" dirty="0"/>
        </a:p>
      </dgm:t>
    </dgm:pt>
    <dgm:pt modelId="{4E95BC67-FED4-42C7-954F-537B825F5930}" type="parTrans" cxnId="{511EF89E-9272-4440-821B-D0975A9BB7FF}">
      <dgm:prSet/>
      <dgm:spPr/>
      <dgm:t>
        <a:bodyPr/>
        <a:lstStyle/>
        <a:p>
          <a:endParaRPr lang="ru-RU" sz="1600"/>
        </a:p>
      </dgm:t>
    </dgm:pt>
    <dgm:pt modelId="{26B00EFE-4B16-4625-BEB3-4C9902DED75A}" type="sibTrans" cxnId="{511EF89E-9272-4440-821B-D0975A9BB7FF}">
      <dgm:prSet/>
      <dgm:spPr/>
      <dgm:t>
        <a:bodyPr/>
        <a:lstStyle/>
        <a:p>
          <a:endParaRPr lang="ru-RU" sz="1600"/>
        </a:p>
      </dgm:t>
    </dgm:pt>
    <dgm:pt modelId="{85C8A442-B407-406E-8FF9-7BF4D50F4B0B}">
      <dgm:prSet custT="1"/>
      <dgm:spPr/>
      <dgm:t>
        <a:bodyPr/>
        <a:lstStyle/>
        <a:p>
          <a:r>
            <a:rPr lang="ru-RU" sz="1600" dirty="0" smtClean="0"/>
            <a:t>Высокая концентрация внимания. </a:t>
          </a:r>
          <a:endParaRPr lang="ru-RU" sz="1600" dirty="0"/>
        </a:p>
      </dgm:t>
    </dgm:pt>
    <dgm:pt modelId="{92280A21-1A7C-4EF6-A35A-0436960E9BF0}" type="parTrans" cxnId="{1CA55C14-8C22-454D-BC63-ED7CB9AC78EE}">
      <dgm:prSet/>
      <dgm:spPr/>
      <dgm:t>
        <a:bodyPr/>
        <a:lstStyle/>
        <a:p>
          <a:endParaRPr lang="ru-RU" sz="1600"/>
        </a:p>
      </dgm:t>
    </dgm:pt>
    <dgm:pt modelId="{FC612B28-56A4-447F-B2D4-4D8D8F6C4F45}" type="sibTrans" cxnId="{1CA55C14-8C22-454D-BC63-ED7CB9AC78EE}">
      <dgm:prSet/>
      <dgm:spPr/>
      <dgm:t>
        <a:bodyPr/>
        <a:lstStyle/>
        <a:p>
          <a:endParaRPr lang="ru-RU" sz="1600"/>
        </a:p>
      </dgm:t>
    </dgm:pt>
    <dgm:pt modelId="{7A57CA2E-ECBA-4291-9CC5-542929DC6550}">
      <dgm:prSet custT="1"/>
      <dgm:spPr/>
      <dgm:t>
        <a:bodyPr/>
        <a:lstStyle/>
        <a:p>
          <a:r>
            <a:rPr lang="ru-RU" sz="1600" dirty="0" smtClean="0"/>
            <a:t>Память. </a:t>
          </a:r>
          <a:endParaRPr lang="ru-RU" sz="1600" dirty="0"/>
        </a:p>
      </dgm:t>
    </dgm:pt>
    <dgm:pt modelId="{3A7C0578-45B3-4246-9E1C-76C6CCD176B4}" type="parTrans" cxnId="{9EB19C17-DD5C-4552-913E-98EFB4654F16}">
      <dgm:prSet/>
      <dgm:spPr/>
      <dgm:t>
        <a:bodyPr/>
        <a:lstStyle/>
        <a:p>
          <a:endParaRPr lang="ru-RU" sz="1600"/>
        </a:p>
      </dgm:t>
    </dgm:pt>
    <dgm:pt modelId="{C5F80274-E0C3-4A0B-9C40-6E0D4CF79CE0}" type="sibTrans" cxnId="{9EB19C17-DD5C-4552-913E-98EFB4654F16}">
      <dgm:prSet/>
      <dgm:spPr/>
      <dgm:t>
        <a:bodyPr/>
        <a:lstStyle/>
        <a:p>
          <a:endParaRPr lang="ru-RU" sz="1600"/>
        </a:p>
      </dgm:t>
    </dgm:pt>
    <dgm:pt modelId="{2A1FC408-5217-4136-B272-7A12E84C1B76}">
      <dgm:prSet custT="1"/>
      <dgm:spPr/>
      <dgm:t>
        <a:bodyPr/>
        <a:lstStyle/>
        <a:p>
          <a:r>
            <a:rPr lang="ru-RU" sz="1600" dirty="0" smtClean="0"/>
            <a:t>Увлеченность содержанием задачи. </a:t>
          </a:r>
          <a:endParaRPr lang="ru-RU" sz="1600" dirty="0"/>
        </a:p>
      </dgm:t>
    </dgm:pt>
    <dgm:pt modelId="{C98FB1C4-2747-41CE-BD06-3D32728DAE1A}" type="parTrans" cxnId="{5E81BE3C-9037-4374-AF7D-C329459E3F7E}">
      <dgm:prSet/>
      <dgm:spPr/>
      <dgm:t>
        <a:bodyPr/>
        <a:lstStyle/>
        <a:p>
          <a:endParaRPr lang="ru-RU" sz="1600"/>
        </a:p>
      </dgm:t>
    </dgm:pt>
    <dgm:pt modelId="{73829253-E5D7-4D30-9052-F3B8F786D6E3}" type="sibTrans" cxnId="{5E81BE3C-9037-4374-AF7D-C329459E3F7E}">
      <dgm:prSet/>
      <dgm:spPr/>
      <dgm:t>
        <a:bodyPr/>
        <a:lstStyle/>
        <a:p>
          <a:endParaRPr lang="ru-RU" sz="1600"/>
        </a:p>
      </dgm:t>
    </dgm:pt>
    <dgm:pt modelId="{6BD5F894-7AA8-4122-A555-0161B9BE7574}">
      <dgm:prSet custT="1"/>
      <dgm:spPr/>
      <dgm:t>
        <a:bodyPr/>
        <a:lstStyle/>
        <a:p>
          <a:r>
            <a:rPr lang="ru-RU" sz="1600" dirty="0" err="1" smtClean="0"/>
            <a:t>Перфекционизм</a:t>
          </a:r>
          <a:r>
            <a:rPr lang="ru-RU" sz="1600" dirty="0" smtClean="0"/>
            <a:t>. </a:t>
          </a:r>
          <a:endParaRPr lang="ru-RU" sz="1600" dirty="0"/>
        </a:p>
      </dgm:t>
    </dgm:pt>
    <dgm:pt modelId="{A82BEEA5-45E2-4C2C-9DB8-1B79C765B233}" type="parTrans" cxnId="{B1A47C51-ABE7-4560-B2DB-78CE88D17F27}">
      <dgm:prSet/>
      <dgm:spPr/>
      <dgm:t>
        <a:bodyPr/>
        <a:lstStyle/>
        <a:p>
          <a:endParaRPr lang="ru-RU" sz="1600"/>
        </a:p>
      </dgm:t>
    </dgm:pt>
    <dgm:pt modelId="{6354DB79-9ED7-412E-B6A5-FB44F0A989A3}" type="sibTrans" cxnId="{B1A47C51-ABE7-4560-B2DB-78CE88D17F27}">
      <dgm:prSet/>
      <dgm:spPr/>
      <dgm:t>
        <a:bodyPr/>
        <a:lstStyle/>
        <a:p>
          <a:endParaRPr lang="ru-RU" sz="1600"/>
        </a:p>
      </dgm:t>
    </dgm:pt>
    <dgm:pt modelId="{9039F540-0231-4DFB-8CB4-70AA4E0B4B91}">
      <dgm:prSet custT="1"/>
      <dgm:spPr/>
      <dgm:t>
        <a:bodyPr/>
        <a:lstStyle/>
        <a:p>
          <a:r>
            <a:rPr lang="ru-RU" sz="1600" dirty="0" smtClean="0"/>
            <a:t>Лидерство. </a:t>
          </a:r>
          <a:endParaRPr lang="ru-RU" sz="1600" dirty="0"/>
        </a:p>
      </dgm:t>
    </dgm:pt>
    <dgm:pt modelId="{2F5C3F2A-2EA3-4FE8-B885-EEB167BC6308}" type="parTrans" cxnId="{6C3CDB33-3213-419C-8D4E-693A84633172}">
      <dgm:prSet/>
      <dgm:spPr/>
      <dgm:t>
        <a:bodyPr/>
        <a:lstStyle/>
        <a:p>
          <a:endParaRPr lang="ru-RU" sz="1600"/>
        </a:p>
      </dgm:t>
    </dgm:pt>
    <dgm:pt modelId="{60646237-E0CD-4910-B19D-8CBC7FD16D6F}" type="sibTrans" cxnId="{6C3CDB33-3213-419C-8D4E-693A84633172}">
      <dgm:prSet/>
      <dgm:spPr/>
      <dgm:t>
        <a:bodyPr/>
        <a:lstStyle/>
        <a:p>
          <a:endParaRPr lang="ru-RU" sz="1600"/>
        </a:p>
      </dgm:t>
    </dgm:pt>
    <dgm:pt modelId="{0F7367AF-9431-49C5-9691-0BB3B3CCFB05}">
      <dgm:prSet custT="1"/>
      <dgm:spPr/>
      <dgm:t>
        <a:bodyPr/>
        <a:lstStyle/>
        <a:p>
          <a:r>
            <a:rPr lang="ru-RU" sz="1600" dirty="0" err="1" smtClean="0"/>
            <a:t>Соревновательность</a:t>
          </a:r>
          <a:r>
            <a:rPr lang="ru-RU" sz="1600" dirty="0" smtClean="0"/>
            <a:t>. </a:t>
          </a:r>
          <a:endParaRPr lang="ru-RU" sz="1600" dirty="0"/>
        </a:p>
      </dgm:t>
    </dgm:pt>
    <dgm:pt modelId="{B1AECB65-672E-4ADE-ABC0-9FDC822F76CF}" type="parTrans" cxnId="{ED35B50D-622F-48A8-8277-1F859483C5D0}">
      <dgm:prSet/>
      <dgm:spPr/>
      <dgm:t>
        <a:bodyPr/>
        <a:lstStyle/>
        <a:p>
          <a:endParaRPr lang="ru-RU" sz="1600"/>
        </a:p>
      </dgm:t>
    </dgm:pt>
    <dgm:pt modelId="{64902896-178F-4474-9F5D-FFEAFCA1704D}" type="sibTrans" cxnId="{ED35B50D-622F-48A8-8277-1F859483C5D0}">
      <dgm:prSet/>
      <dgm:spPr/>
      <dgm:t>
        <a:bodyPr/>
        <a:lstStyle/>
        <a:p>
          <a:endParaRPr lang="ru-RU" sz="1600"/>
        </a:p>
      </dgm:t>
    </dgm:pt>
    <dgm:pt modelId="{1CD6F1A3-7E0D-482E-B9FB-BF8E8F750620}">
      <dgm:prSet custT="1"/>
      <dgm:spPr/>
      <dgm:t>
        <a:bodyPr/>
        <a:lstStyle/>
        <a:p>
          <a:r>
            <a:rPr lang="ru-RU" sz="1600" dirty="0" smtClean="0"/>
            <a:t>Широта интересов. </a:t>
          </a:r>
          <a:endParaRPr lang="ru-RU" sz="1600" dirty="0"/>
        </a:p>
      </dgm:t>
    </dgm:pt>
    <dgm:pt modelId="{A174A8D6-C60D-4AE2-82A8-90F5B69EF7BE}" type="parTrans" cxnId="{A9561E1B-15AC-43A1-9162-E300F74DA5B6}">
      <dgm:prSet/>
      <dgm:spPr/>
      <dgm:t>
        <a:bodyPr/>
        <a:lstStyle/>
        <a:p>
          <a:endParaRPr lang="ru-RU" sz="1600"/>
        </a:p>
      </dgm:t>
    </dgm:pt>
    <dgm:pt modelId="{90286A1B-BDBF-4CD2-A938-1E77DD9840D9}" type="sibTrans" cxnId="{A9561E1B-15AC-43A1-9162-E300F74DA5B6}">
      <dgm:prSet/>
      <dgm:spPr/>
      <dgm:t>
        <a:bodyPr/>
        <a:lstStyle/>
        <a:p>
          <a:endParaRPr lang="ru-RU" sz="1600"/>
        </a:p>
      </dgm:t>
    </dgm:pt>
    <dgm:pt modelId="{2B525478-3057-4F50-B52B-A8A75898C151}">
      <dgm:prSet custT="1"/>
      <dgm:spPr/>
      <dgm:t>
        <a:bodyPr/>
        <a:lstStyle/>
        <a:p>
          <a:r>
            <a:rPr lang="ru-RU" sz="1600" dirty="0" smtClean="0"/>
            <a:t>Юмор. </a:t>
          </a:r>
          <a:endParaRPr lang="ru-RU" sz="1600" dirty="0"/>
        </a:p>
      </dgm:t>
    </dgm:pt>
    <dgm:pt modelId="{A8853CF2-109D-47F6-8812-3F75E25F1348}" type="parTrans" cxnId="{38680C31-76DC-4176-A612-825EFF74659C}">
      <dgm:prSet/>
      <dgm:spPr/>
      <dgm:t>
        <a:bodyPr/>
        <a:lstStyle/>
        <a:p>
          <a:endParaRPr lang="ru-RU" sz="1600"/>
        </a:p>
      </dgm:t>
    </dgm:pt>
    <dgm:pt modelId="{29E2CE42-3708-4377-A3A2-BF40E0B0365B}" type="sibTrans" cxnId="{38680C31-76DC-4176-A612-825EFF74659C}">
      <dgm:prSet/>
      <dgm:spPr/>
      <dgm:t>
        <a:bodyPr/>
        <a:lstStyle/>
        <a:p>
          <a:endParaRPr lang="ru-RU" sz="1600"/>
        </a:p>
      </dgm:t>
    </dgm:pt>
    <dgm:pt modelId="{0B768B54-C556-4CDA-B9C7-BADDC873A582}" type="pres">
      <dgm:prSet presAssocID="{0D3DA873-C1BB-4647-8E66-89C85117E60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E47227-22AD-4A25-809B-819DD47B247D}" type="pres">
      <dgm:prSet presAssocID="{091E3DF1-9BFD-47FC-8E58-C41B25DC8158}" presName="centerShape" presStyleLbl="node0" presStyleIdx="0" presStyleCnt="1" custScaleX="216492" custLinFactNeighborX="973" custLinFactNeighborY="588"/>
      <dgm:spPr/>
      <dgm:t>
        <a:bodyPr/>
        <a:lstStyle/>
        <a:p>
          <a:endParaRPr lang="ru-RU"/>
        </a:p>
      </dgm:t>
    </dgm:pt>
    <dgm:pt modelId="{AC397381-88AD-4ED9-B340-534AA0639C5B}" type="pres">
      <dgm:prSet presAssocID="{B47B375C-EAAF-44A9-A42D-C411E2DF78D4}" presName="parTrans" presStyleLbl="bgSibTrans2D1" presStyleIdx="0" presStyleCnt="13"/>
      <dgm:spPr/>
      <dgm:t>
        <a:bodyPr/>
        <a:lstStyle/>
        <a:p>
          <a:endParaRPr lang="ru-RU"/>
        </a:p>
      </dgm:t>
    </dgm:pt>
    <dgm:pt modelId="{08C488D0-7A6F-43E8-AE8C-3E5CB09EA337}" type="pres">
      <dgm:prSet presAssocID="{E0140DAB-25B9-42C2-B70F-69D844862086}" presName="node" presStyleLbl="node1" presStyleIdx="0" presStyleCnt="13" custScaleX="216492" custRadScaleRad="86280" custRadScaleInc="-87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669A1A-6C52-4B70-A899-9DEB3FF02ABA}" type="pres">
      <dgm:prSet presAssocID="{3442345F-577B-400C-8302-9AB0FE6DC0A9}" presName="parTrans" presStyleLbl="bgSibTrans2D1" presStyleIdx="1" presStyleCnt="13"/>
      <dgm:spPr/>
      <dgm:t>
        <a:bodyPr/>
        <a:lstStyle/>
        <a:p>
          <a:endParaRPr lang="ru-RU"/>
        </a:p>
      </dgm:t>
    </dgm:pt>
    <dgm:pt modelId="{183DB200-03BC-4755-87AB-E239B8659E09}" type="pres">
      <dgm:prSet presAssocID="{40335B63-4DE2-4248-B0E0-6E5DF092E6B8}" presName="node" presStyleLbl="node1" presStyleIdx="1" presStyleCnt="13" custScaleX="216492" custRadScaleRad="91759" custRadScaleInc="-253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CD82FA-179D-427B-A65B-EC148291D692}" type="pres">
      <dgm:prSet presAssocID="{B7B38B4B-57A1-4982-BD1B-93AC65095801}" presName="parTrans" presStyleLbl="bgSibTrans2D1" presStyleIdx="2" presStyleCnt="13"/>
      <dgm:spPr/>
      <dgm:t>
        <a:bodyPr/>
        <a:lstStyle/>
        <a:p>
          <a:endParaRPr lang="ru-RU"/>
        </a:p>
      </dgm:t>
    </dgm:pt>
    <dgm:pt modelId="{6EF9F64E-E840-4C1A-ACA2-C5D27C04B456}" type="pres">
      <dgm:prSet presAssocID="{E509BD2A-BA39-4670-826A-E383A2788003}" presName="node" presStyleLbl="node1" presStyleIdx="2" presStyleCnt="13" custScaleX="216492" custRadScaleRad="94423" custRadScaleInc="-43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092537-C759-4EC6-9D64-3D9983540078}" type="pres">
      <dgm:prSet presAssocID="{48AE92F4-F0AE-4692-9B3E-5C3805ED33D9}" presName="parTrans" presStyleLbl="bgSibTrans2D1" presStyleIdx="3" presStyleCnt="13"/>
      <dgm:spPr/>
      <dgm:t>
        <a:bodyPr/>
        <a:lstStyle/>
        <a:p>
          <a:endParaRPr lang="ru-RU"/>
        </a:p>
      </dgm:t>
    </dgm:pt>
    <dgm:pt modelId="{9F446BD7-61DF-48BB-B8A9-31327103DA82}" type="pres">
      <dgm:prSet presAssocID="{199180B8-97F4-4403-99FD-7D7063324CFD}" presName="node" presStyleLbl="node1" presStyleIdx="3" presStyleCnt="13" custScaleX="216492" custScaleY="138734" custRadScaleRad="91349" custRadScaleInc="-47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5BBB34-8879-46C5-905D-0AFFB8CE79F3}" type="pres">
      <dgm:prSet presAssocID="{4E95BC67-FED4-42C7-954F-537B825F5930}" presName="parTrans" presStyleLbl="bgSibTrans2D1" presStyleIdx="4" presStyleCnt="13" custAng="401754" custLinFactNeighborX="7491" custLinFactNeighborY="-8936"/>
      <dgm:spPr/>
      <dgm:t>
        <a:bodyPr/>
        <a:lstStyle/>
        <a:p>
          <a:endParaRPr lang="ru-RU"/>
        </a:p>
      </dgm:t>
    </dgm:pt>
    <dgm:pt modelId="{B76DDFAF-8FD4-43FB-B0B0-B8252D1C1CF0}" type="pres">
      <dgm:prSet presAssocID="{72B86B45-86E0-44DA-B39D-8BA44F24F411}" presName="node" presStyleLbl="node1" presStyleIdx="4" presStyleCnt="13" custScaleX="216492" custRadScaleRad="101362" custRadScaleInc="-775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97E2E-0D12-4340-99C3-E45735D27FD8}" type="pres">
      <dgm:prSet presAssocID="{92280A21-1A7C-4EF6-A35A-0436960E9BF0}" presName="parTrans" presStyleLbl="bgSibTrans2D1" presStyleIdx="5" presStyleCnt="13" custAng="337887" custScaleX="102884" custLinFactNeighborX="7942" custLinFactNeighborY="-25765"/>
      <dgm:spPr/>
      <dgm:t>
        <a:bodyPr/>
        <a:lstStyle/>
        <a:p>
          <a:endParaRPr lang="ru-RU"/>
        </a:p>
      </dgm:t>
    </dgm:pt>
    <dgm:pt modelId="{4BB77505-E7FD-4345-ACA5-1D1E6EFB9EDC}" type="pres">
      <dgm:prSet presAssocID="{85C8A442-B407-406E-8FF9-7BF4D50F4B0B}" presName="node" presStyleLbl="node1" presStyleIdx="5" presStyleCnt="13" custScaleX="284194" custScaleY="142414" custRadScaleRad="114162" custRadScaleInc="-119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5E6876-63F8-4F6B-91C7-EDBE4E3A9757}" type="pres">
      <dgm:prSet presAssocID="{3A7C0578-45B3-4246-9E1C-76C6CCD176B4}" presName="parTrans" presStyleLbl="bgSibTrans2D1" presStyleIdx="6" presStyleCnt="13"/>
      <dgm:spPr/>
      <dgm:t>
        <a:bodyPr/>
        <a:lstStyle/>
        <a:p>
          <a:endParaRPr lang="ru-RU"/>
        </a:p>
      </dgm:t>
    </dgm:pt>
    <dgm:pt modelId="{E5E3CE5C-295D-4F47-9EA4-67ADE31A7109}" type="pres">
      <dgm:prSet presAssocID="{7A57CA2E-ECBA-4291-9CC5-542929DC6550}" presName="node" presStyleLbl="node1" presStyleIdx="6" presStyleCnt="13" custScaleX="222783" custScaleY="87831" custRadScaleRad="92635" custRadScaleInc="-313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E28AEE-DE35-4AE2-923E-E00CF7E93328}" type="pres">
      <dgm:prSet presAssocID="{C98FB1C4-2747-41CE-BD06-3D32728DAE1A}" presName="parTrans" presStyleLbl="bgSibTrans2D1" presStyleIdx="7" presStyleCnt="13"/>
      <dgm:spPr/>
      <dgm:t>
        <a:bodyPr/>
        <a:lstStyle/>
        <a:p>
          <a:endParaRPr lang="ru-RU"/>
        </a:p>
      </dgm:t>
    </dgm:pt>
    <dgm:pt modelId="{146F9279-56A2-4D46-BA95-2A9D022BBC09}" type="pres">
      <dgm:prSet presAssocID="{2A1FC408-5217-4136-B272-7A12E84C1B76}" presName="node" presStyleLbl="node1" presStyleIdx="7" presStyleCnt="13" custScaleX="299177" custScaleY="138827" custRadScaleRad="110484" custRadScaleInc="61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96CA03-3A01-4605-B80E-FA2313A0DB7F}" type="pres">
      <dgm:prSet presAssocID="{A82BEEA5-45E2-4C2C-9DB8-1B79C765B233}" presName="parTrans" presStyleLbl="bgSibTrans2D1" presStyleIdx="8" presStyleCnt="13"/>
      <dgm:spPr/>
      <dgm:t>
        <a:bodyPr/>
        <a:lstStyle/>
        <a:p>
          <a:endParaRPr lang="ru-RU"/>
        </a:p>
      </dgm:t>
    </dgm:pt>
    <dgm:pt modelId="{1610F4D3-A943-4E61-8FC5-461329C58B43}" type="pres">
      <dgm:prSet presAssocID="{6BD5F894-7AA8-4122-A555-0161B9BE7574}" presName="node" presStyleLbl="node1" presStyleIdx="8" presStyleCnt="13" custScaleX="216492" custRadScaleRad="106344" custRadScaleInc="67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9EA386-E123-4E78-980D-A853CD656699}" type="pres">
      <dgm:prSet presAssocID="{2F5C3F2A-2EA3-4FE8-B885-EEB167BC6308}" presName="parTrans" presStyleLbl="bgSibTrans2D1" presStyleIdx="9" presStyleCnt="13"/>
      <dgm:spPr/>
      <dgm:t>
        <a:bodyPr/>
        <a:lstStyle/>
        <a:p>
          <a:endParaRPr lang="ru-RU"/>
        </a:p>
      </dgm:t>
    </dgm:pt>
    <dgm:pt modelId="{1476419C-5810-4276-B5E1-B01DC262946B}" type="pres">
      <dgm:prSet presAssocID="{9039F540-0231-4DFB-8CB4-70AA4E0B4B91}" presName="node" presStyleLbl="node1" presStyleIdx="9" presStyleCnt="13" custScaleX="216492" custRadScaleRad="103727" custRadScaleInc="404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5EC2A-35F4-46E8-83FD-A02ACB042B14}" type="pres">
      <dgm:prSet presAssocID="{B1AECB65-672E-4ADE-ABC0-9FDC822F76CF}" presName="parTrans" presStyleLbl="bgSibTrans2D1" presStyleIdx="10" presStyleCnt="13"/>
      <dgm:spPr/>
      <dgm:t>
        <a:bodyPr/>
        <a:lstStyle/>
        <a:p>
          <a:endParaRPr lang="ru-RU"/>
        </a:p>
      </dgm:t>
    </dgm:pt>
    <dgm:pt modelId="{F5B71574-4755-4D9B-9A83-5C1F93C30F95}" type="pres">
      <dgm:prSet presAssocID="{0F7367AF-9431-49C5-9691-0BB3B3CCFB05}" presName="node" presStyleLbl="node1" presStyleIdx="10" presStyleCnt="13" custScaleX="292886" custRadScaleRad="93871" custRadScaleInc="61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86903-306E-490E-AE6B-80822BC4C530}" type="pres">
      <dgm:prSet presAssocID="{A174A8D6-C60D-4AE2-82A8-90F5B69EF7BE}" presName="parTrans" presStyleLbl="bgSibTrans2D1" presStyleIdx="11" presStyleCnt="13"/>
      <dgm:spPr/>
      <dgm:t>
        <a:bodyPr/>
        <a:lstStyle/>
        <a:p>
          <a:endParaRPr lang="ru-RU"/>
        </a:p>
      </dgm:t>
    </dgm:pt>
    <dgm:pt modelId="{362BEBEF-6086-4FDC-9BF6-4F3CC905B136}" type="pres">
      <dgm:prSet presAssocID="{1CD6F1A3-7E0D-482E-B9FB-BF8E8F750620}" presName="node" presStyleLbl="node1" presStyleIdx="11" presStyleCnt="13" custScaleX="216492" custRadScaleRad="91672" custRadScaleInc="-174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83BDB6-D4C4-4896-B4FC-5A6F29822027}" type="pres">
      <dgm:prSet presAssocID="{A8853CF2-109D-47F6-8812-3F75E25F1348}" presName="parTrans" presStyleLbl="bgSibTrans2D1" presStyleIdx="12" presStyleCnt="13"/>
      <dgm:spPr/>
      <dgm:t>
        <a:bodyPr/>
        <a:lstStyle/>
        <a:p>
          <a:endParaRPr lang="ru-RU"/>
        </a:p>
      </dgm:t>
    </dgm:pt>
    <dgm:pt modelId="{169FF8B9-FE30-4F58-9470-EE14ECB5234D}" type="pres">
      <dgm:prSet presAssocID="{2B525478-3057-4F50-B52B-A8A75898C151}" presName="node" presStyleLbl="node1" presStyleIdx="12" presStyleCnt="13" custScaleX="216492" custRadScaleRad="86130" custRadScaleInc="-440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63CBB5-DCA2-40C2-BA68-D3030E93A687}" srcId="{0D3DA873-C1BB-4647-8E66-89C85117E608}" destId="{091E3DF1-9BFD-47FC-8E58-C41B25DC8158}" srcOrd="0" destOrd="0" parTransId="{5623F171-00E4-4DC7-80C3-088D8BD3F246}" sibTransId="{D186EC07-42E2-4130-84AC-8AD62E57E1DF}"/>
    <dgm:cxn modelId="{8FF90081-8565-435C-95BA-BEEB3D19906E}" type="presOf" srcId="{3A7C0578-45B3-4246-9E1C-76C6CCD176B4}" destId="{C65E6876-63F8-4F6B-91C7-EDBE4E3A9757}" srcOrd="0" destOrd="0" presId="urn:microsoft.com/office/officeart/2005/8/layout/radial4"/>
    <dgm:cxn modelId="{FD8EFE55-F1D4-4722-A2A9-F4383C731661}" type="presOf" srcId="{A8853CF2-109D-47F6-8812-3F75E25F1348}" destId="{2483BDB6-D4C4-4896-B4FC-5A6F29822027}" srcOrd="0" destOrd="0" presId="urn:microsoft.com/office/officeart/2005/8/layout/radial4"/>
    <dgm:cxn modelId="{D3D2E0F7-E9A2-42C6-ADB3-3956195673C2}" type="presOf" srcId="{9039F540-0231-4DFB-8CB4-70AA4E0B4B91}" destId="{1476419C-5810-4276-B5E1-B01DC262946B}" srcOrd="0" destOrd="0" presId="urn:microsoft.com/office/officeart/2005/8/layout/radial4"/>
    <dgm:cxn modelId="{5AE4EEA6-FF48-4C52-B253-4894ADFAA951}" type="presOf" srcId="{B1AECB65-672E-4ADE-ABC0-9FDC822F76CF}" destId="{5175EC2A-35F4-46E8-83FD-A02ACB042B14}" srcOrd="0" destOrd="0" presId="urn:microsoft.com/office/officeart/2005/8/layout/radial4"/>
    <dgm:cxn modelId="{5E81BE3C-9037-4374-AF7D-C329459E3F7E}" srcId="{091E3DF1-9BFD-47FC-8E58-C41B25DC8158}" destId="{2A1FC408-5217-4136-B272-7A12E84C1B76}" srcOrd="7" destOrd="0" parTransId="{C98FB1C4-2747-41CE-BD06-3D32728DAE1A}" sibTransId="{73829253-E5D7-4D30-9052-F3B8F786D6E3}"/>
    <dgm:cxn modelId="{2904A66D-B120-4C3A-AB3C-F48703C82DE7}" srcId="{091E3DF1-9BFD-47FC-8E58-C41B25DC8158}" destId="{40335B63-4DE2-4248-B0E0-6E5DF092E6B8}" srcOrd="1" destOrd="0" parTransId="{3442345F-577B-400C-8302-9AB0FE6DC0A9}" sibTransId="{2E5673DA-E190-4411-B8E0-C346045D5E33}"/>
    <dgm:cxn modelId="{36EB915C-CC1D-448A-9DEA-3DA9F7D380C6}" srcId="{091E3DF1-9BFD-47FC-8E58-C41B25DC8158}" destId="{E0140DAB-25B9-42C2-B70F-69D844862086}" srcOrd="0" destOrd="0" parTransId="{B47B375C-EAAF-44A9-A42D-C411E2DF78D4}" sibTransId="{78E2C626-7B03-4BBC-AAE4-6FBAF28C743D}"/>
    <dgm:cxn modelId="{30419903-5C83-424F-80B7-6B99D36BDD3E}" type="presOf" srcId="{85C8A442-B407-406E-8FF9-7BF4D50F4B0B}" destId="{4BB77505-E7FD-4345-ACA5-1D1E6EFB9EDC}" srcOrd="0" destOrd="0" presId="urn:microsoft.com/office/officeart/2005/8/layout/radial4"/>
    <dgm:cxn modelId="{6C3CDB33-3213-419C-8D4E-693A84633172}" srcId="{091E3DF1-9BFD-47FC-8E58-C41B25DC8158}" destId="{9039F540-0231-4DFB-8CB4-70AA4E0B4B91}" srcOrd="9" destOrd="0" parTransId="{2F5C3F2A-2EA3-4FE8-B885-EEB167BC6308}" sibTransId="{60646237-E0CD-4910-B19D-8CBC7FD16D6F}"/>
    <dgm:cxn modelId="{511EF89E-9272-4440-821B-D0975A9BB7FF}" srcId="{091E3DF1-9BFD-47FC-8E58-C41B25DC8158}" destId="{72B86B45-86E0-44DA-B39D-8BA44F24F411}" srcOrd="4" destOrd="0" parTransId="{4E95BC67-FED4-42C7-954F-537B825F5930}" sibTransId="{26B00EFE-4B16-4625-BEB3-4C9902DED75A}"/>
    <dgm:cxn modelId="{1CA55C14-8C22-454D-BC63-ED7CB9AC78EE}" srcId="{091E3DF1-9BFD-47FC-8E58-C41B25DC8158}" destId="{85C8A442-B407-406E-8FF9-7BF4D50F4B0B}" srcOrd="5" destOrd="0" parTransId="{92280A21-1A7C-4EF6-A35A-0436960E9BF0}" sibTransId="{FC612B28-56A4-447F-B2D4-4D8D8F6C4F45}"/>
    <dgm:cxn modelId="{C3D533BC-286C-477D-A61D-2E1422FD4AC5}" srcId="{091E3DF1-9BFD-47FC-8E58-C41B25DC8158}" destId="{E509BD2A-BA39-4670-826A-E383A2788003}" srcOrd="2" destOrd="0" parTransId="{B7B38B4B-57A1-4982-BD1B-93AC65095801}" sibTransId="{FF54491C-14EE-4121-87C1-5B4481BA63B6}"/>
    <dgm:cxn modelId="{FCE2E0C4-0E57-4585-911F-E16C4FCCE7F8}" type="presOf" srcId="{1CD6F1A3-7E0D-482E-B9FB-BF8E8F750620}" destId="{362BEBEF-6086-4FDC-9BF6-4F3CC905B136}" srcOrd="0" destOrd="0" presId="urn:microsoft.com/office/officeart/2005/8/layout/radial4"/>
    <dgm:cxn modelId="{26FFD221-84CA-40C3-BD38-7BF8DA35E47B}" type="presOf" srcId="{E0140DAB-25B9-42C2-B70F-69D844862086}" destId="{08C488D0-7A6F-43E8-AE8C-3E5CB09EA337}" srcOrd="0" destOrd="0" presId="urn:microsoft.com/office/officeart/2005/8/layout/radial4"/>
    <dgm:cxn modelId="{BA63881B-72DC-442C-A902-788CC8D65324}" type="presOf" srcId="{B47B375C-EAAF-44A9-A42D-C411E2DF78D4}" destId="{AC397381-88AD-4ED9-B340-534AA0639C5B}" srcOrd="0" destOrd="0" presId="urn:microsoft.com/office/officeart/2005/8/layout/radial4"/>
    <dgm:cxn modelId="{36E76A4D-6142-4C22-AEFC-42E48544E265}" type="presOf" srcId="{3442345F-577B-400C-8302-9AB0FE6DC0A9}" destId="{52669A1A-6C52-4B70-A899-9DEB3FF02ABA}" srcOrd="0" destOrd="0" presId="urn:microsoft.com/office/officeart/2005/8/layout/radial4"/>
    <dgm:cxn modelId="{19A27261-FA14-4D9E-9CB0-B9CE9613FD7C}" type="presOf" srcId="{A82BEEA5-45E2-4C2C-9DB8-1B79C765B233}" destId="{F196CA03-3A01-4605-B80E-FA2313A0DB7F}" srcOrd="0" destOrd="0" presId="urn:microsoft.com/office/officeart/2005/8/layout/radial4"/>
    <dgm:cxn modelId="{37ECC3E6-048B-4554-B656-E7DCCC8F3838}" type="presOf" srcId="{0F7367AF-9431-49C5-9691-0BB3B3CCFB05}" destId="{F5B71574-4755-4D9B-9A83-5C1F93C30F95}" srcOrd="0" destOrd="0" presId="urn:microsoft.com/office/officeart/2005/8/layout/radial4"/>
    <dgm:cxn modelId="{4D04DE79-7BD5-4B61-8857-6696806349A8}" type="presOf" srcId="{4E95BC67-FED4-42C7-954F-537B825F5930}" destId="{6E5BBB34-8879-46C5-905D-0AFFB8CE79F3}" srcOrd="0" destOrd="0" presId="urn:microsoft.com/office/officeart/2005/8/layout/radial4"/>
    <dgm:cxn modelId="{023E1EBD-3F2B-47B7-B1F2-E210312CA623}" type="presOf" srcId="{091E3DF1-9BFD-47FC-8E58-C41B25DC8158}" destId="{6AE47227-22AD-4A25-809B-819DD47B247D}" srcOrd="0" destOrd="0" presId="urn:microsoft.com/office/officeart/2005/8/layout/radial4"/>
    <dgm:cxn modelId="{A9561E1B-15AC-43A1-9162-E300F74DA5B6}" srcId="{091E3DF1-9BFD-47FC-8E58-C41B25DC8158}" destId="{1CD6F1A3-7E0D-482E-B9FB-BF8E8F750620}" srcOrd="11" destOrd="0" parTransId="{A174A8D6-C60D-4AE2-82A8-90F5B69EF7BE}" sibTransId="{90286A1B-BDBF-4CD2-A938-1E77DD9840D9}"/>
    <dgm:cxn modelId="{669B8482-AFA3-4A43-8EF5-DEA5EEEED179}" type="presOf" srcId="{E509BD2A-BA39-4670-826A-E383A2788003}" destId="{6EF9F64E-E840-4C1A-ACA2-C5D27C04B456}" srcOrd="0" destOrd="0" presId="urn:microsoft.com/office/officeart/2005/8/layout/radial4"/>
    <dgm:cxn modelId="{C84D9C35-BABA-4F20-9127-DEF6513226CE}" type="presOf" srcId="{7A57CA2E-ECBA-4291-9CC5-542929DC6550}" destId="{E5E3CE5C-295D-4F47-9EA4-67ADE31A7109}" srcOrd="0" destOrd="0" presId="urn:microsoft.com/office/officeart/2005/8/layout/radial4"/>
    <dgm:cxn modelId="{9EB19C17-DD5C-4552-913E-98EFB4654F16}" srcId="{091E3DF1-9BFD-47FC-8E58-C41B25DC8158}" destId="{7A57CA2E-ECBA-4291-9CC5-542929DC6550}" srcOrd="6" destOrd="0" parTransId="{3A7C0578-45B3-4246-9E1C-76C6CCD176B4}" sibTransId="{C5F80274-E0C3-4A0B-9C40-6E0D4CF79CE0}"/>
    <dgm:cxn modelId="{08800D01-3203-4041-A2FE-7CF799D255AC}" type="presOf" srcId="{0D3DA873-C1BB-4647-8E66-89C85117E608}" destId="{0B768B54-C556-4CDA-B9C7-BADDC873A582}" srcOrd="0" destOrd="0" presId="urn:microsoft.com/office/officeart/2005/8/layout/radial4"/>
    <dgm:cxn modelId="{9C2AD7D3-54EA-4D18-B131-F66A1F7E5A17}" type="presOf" srcId="{B7B38B4B-57A1-4982-BD1B-93AC65095801}" destId="{11CD82FA-179D-427B-A65B-EC148291D692}" srcOrd="0" destOrd="0" presId="urn:microsoft.com/office/officeart/2005/8/layout/radial4"/>
    <dgm:cxn modelId="{43B193BB-55E7-4861-BC0F-1222C4D96E50}" type="presOf" srcId="{92280A21-1A7C-4EF6-A35A-0436960E9BF0}" destId="{AD697E2E-0D12-4340-99C3-E45735D27FD8}" srcOrd="0" destOrd="0" presId="urn:microsoft.com/office/officeart/2005/8/layout/radial4"/>
    <dgm:cxn modelId="{64CD7664-6710-4226-9F61-089674F8544A}" type="presOf" srcId="{48AE92F4-F0AE-4692-9B3E-5C3805ED33D9}" destId="{01092537-C759-4EC6-9D64-3D9983540078}" srcOrd="0" destOrd="0" presId="urn:microsoft.com/office/officeart/2005/8/layout/radial4"/>
    <dgm:cxn modelId="{05D06051-D506-436B-92D9-5736F5135713}" type="presOf" srcId="{2F5C3F2A-2EA3-4FE8-B885-EEB167BC6308}" destId="{639EA386-E123-4E78-980D-A853CD656699}" srcOrd="0" destOrd="0" presId="urn:microsoft.com/office/officeart/2005/8/layout/radial4"/>
    <dgm:cxn modelId="{65FF2CDF-64C7-450A-8E07-2B79780F337E}" type="presOf" srcId="{199180B8-97F4-4403-99FD-7D7063324CFD}" destId="{9F446BD7-61DF-48BB-B8A9-31327103DA82}" srcOrd="0" destOrd="0" presId="urn:microsoft.com/office/officeart/2005/8/layout/radial4"/>
    <dgm:cxn modelId="{07938E0E-1A13-4432-A735-FC817A5AF755}" type="presOf" srcId="{2B525478-3057-4F50-B52B-A8A75898C151}" destId="{169FF8B9-FE30-4F58-9470-EE14ECB5234D}" srcOrd="0" destOrd="0" presId="urn:microsoft.com/office/officeart/2005/8/layout/radial4"/>
    <dgm:cxn modelId="{38680C31-76DC-4176-A612-825EFF74659C}" srcId="{091E3DF1-9BFD-47FC-8E58-C41B25DC8158}" destId="{2B525478-3057-4F50-B52B-A8A75898C151}" srcOrd="12" destOrd="0" parTransId="{A8853CF2-109D-47F6-8812-3F75E25F1348}" sibTransId="{29E2CE42-3708-4377-A3A2-BF40E0B0365B}"/>
    <dgm:cxn modelId="{4237B095-8BCD-4010-B350-7459B716DC7E}" type="presOf" srcId="{A174A8D6-C60D-4AE2-82A8-90F5B69EF7BE}" destId="{60F86903-306E-490E-AE6B-80822BC4C530}" srcOrd="0" destOrd="0" presId="urn:microsoft.com/office/officeart/2005/8/layout/radial4"/>
    <dgm:cxn modelId="{A3FDBE98-A560-4C57-8876-A65DC29D7E2E}" type="presOf" srcId="{6BD5F894-7AA8-4122-A555-0161B9BE7574}" destId="{1610F4D3-A943-4E61-8FC5-461329C58B43}" srcOrd="0" destOrd="0" presId="urn:microsoft.com/office/officeart/2005/8/layout/radial4"/>
    <dgm:cxn modelId="{A9330ABB-D3C7-41E7-B1C1-FEA379CB75E7}" type="presOf" srcId="{72B86B45-86E0-44DA-B39D-8BA44F24F411}" destId="{B76DDFAF-8FD4-43FB-B0B0-B8252D1C1CF0}" srcOrd="0" destOrd="0" presId="urn:microsoft.com/office/officeart/2005/8/layout/radial4"/>
    <dgm:cxn modelId="{ED35B50D-622F-48A8-8277-1F859483C5D0}" srcId="{091E3DF1-9BFD-47FC-8E58-C41B25DC8158}" destId="{0F7367AF-9431-49C5-9691-0BB3B3CCFB05}" srcOrd="10" destOrd="0" parTransId="{B1AECB65-672E-4ADE-ABC0-9FDC822F76CF}" sibTransId="{64902896-178F-4474-9F5D-FFEAFCA1704D}"/>
    <dgm:cxn modelId="{B1A47C51-ABE7-4560-B2DB-78CE88D17F27}" srcId="{091E3DF1-9BFD-47FC-8E58-C41B25DC8158}" destId="{6BD5F894-7AA8-4122-A555-0161B9BE7574}" srcOrd="8" destOrd="0" parTransId="{A82BEEA5-45E2-4C2C-9DB8-1B79C765B233}" sibTransId="{6354DB79-9ED7-412E-B6A5-FB44F0A989A3}"/>
    <dgm:cxn modelId="{A163C496-32C3-4225-AB93-B132FC57145A}" type="presOf" srcId="{C98FB1C4-2747-41CE-BD06-3D32728DAE1A}" destId="{F7E28AEE-DE35-4AE2-923E-E00CF7E93328}" srcOrd="0" destOrd="0" presId="urn:microsoft.com/office/officeart/2005/8/layout/radial4"/>
    <dgm:cxn modelId="{C91B3B50-4462-40F0-BD58-B49A8AB71375}" type="presOf" srcId="{40335B63-4DE2-4248-B0E0-6E5DF092E6B8}" destId="{183DB200-03BC-4755-87AB-E239B8659E09}" srcOrd="0" destOrd="0" presId="urn:microsoft.com/office/officeart/2005/8/layout/radial4"/>
    <dgm:cxn modelId="{802F7F6A-3C1C-4ABA-B42F-5070E1FADE18}" srcId="{091E3DF1-9BFD-47FC-8E58-C41B25DC8158}" destId="{199180B8-97F4-4403-99FD-7D7063324CFD}" srcOrd="3" destOrd="0" parTransId="{48AE92F4-F0AE-4692-9B3E-5C3805ED33D9}" sibTransId="{BF014DF5-0C8A-47A4-9672-0F48A2DE6AC2}"/>
    <dgm:cxn modelId="{FD784F74-6509-489F-AFE1-D6629E0398E9}" type="presOf" srcId="{2A1FC408-5217-4136-B272-7A12E84C1B76}" destId="{146F9279-56A2-4D46-BA95-2A9D022BBC09}" srcOrd="0" destOrd="0" presId="urn:microsoft.com/office/officeart/2005/8/layout/radial4"/>
    <dgm:cxn modelId="{4E23C198-8F01-44D0-B607-EB97BE898C91}" type="presParOf" srcId="{0B768B54-C556-4CDA-B9C7-BADDC873A582}" destId="{6AE47227-22AD-4A25-809B-819DD47B247D}" srcOrd="0" destOrd="0" presId="urn:microsoft.com/office/officeart/2005/8/layout/radial4"/>
    <dgm:cxn modelId="{13EFEDB4-43FD-49A9-94D6-7014EDB01940}" type="presParOf" srcId="{0B768B54-C556-4CDA-B9C7-BADDC873A582}" destId="{AC397381-88AD-4ED9-B340-534AA0639C5B}" srcOrd="1" destOrd="0" presId="urn:microsoft.com/office/officeart/2005/8/layout/radial4"/>
    <dgm:cxn modelId="{CB3C53EF-B3EF-4F22-B5C6-72DBAF3EE1A9}" type="presParOf" srcId="{0B768B54-C556-4CDA-B9C7-BADDC873A582}" destId="{08C488D0-7A6F-43E8-AE8C-3E5CB09EA337}" srcOrd="2" destOrd="0" presId="urn:microsoft.com/office/officeart/2005/8/layout/radial4"/>
    <dgm:cxn modelId="{CFE6EE12-42B0-4A91-9176-D7CB876E5136}" type="presParOf" srcId="{0B768B54-C556-4CDA-B9C7-BADDC873A582}" destId="{52669A1A-6C52-4B70-A899-9DEB3FF02ABA}" srcOrd="3" destOrd="0" presId="urn:microsoft.com/office/officeart/2005/8/layout/radial4"/>
    <dgm:cxn modelId="{5765A49D-B00E-48E0-9389-9C3EDE08214C}" type="presParOf" srcId="{0B768B54-C556-4CDA-B9C7-BADDC873A582}" destId="{183DB200-03BC-4755-87AB-E239B8659E09}" srcOrd="4" destOrd="0" presId="urn:microsoft.com/office/officeart/2005/8/layout/radial4"/>
    <dgm:cxn modelId="{64EFB3E0-5B24-49F0-9598-0EEFAE48BE9D}" type="presParOf" srcId="{0B768B54-C556-4CDA-B9C7-BADDC873A582}" destId="{11CD82FA-179D-427B-A65B-EC148291D692}" srcOrd="5" destOrd="0" presId="urn:microsoft.com/office/officeart/2005/8/layout/radial4"/>
    <dgm:cxn modelId="{58062639-3E6A-4E27-B14F-0D44FA6D88F1}" type="presParOf" srcId="{0B768B54-C556-4CDA-B9C7-BADDC873A582}" destId="{6EF9F64E-E840-4C1A-ACA2-C5D27C04B456}" srcOrd="6" destOrd="0" presId="urn:microsoft.com/office/officeart/2005/8/layout/radial4"/>
    <dgm:cxn modelId="{80F916AD-3CED-41BA-B93B-EE3E7D70999F}" type="presParOf" srcId="{0B768B54-C556-4CDA-B9C7-BADDC873A582}" destId="{01092537-C759-4EC6-9D64-3D9983540078}" srcOrd="7" destOrd="0" presId="urn:microsoft.com/office/officeart/2005/8/layout/radial4"/>
    <dgm:cxn modelId="{E3738D9B-6287-4F7A-92F3-C33C5DEAD79D}" type="presParOf" srcId="{0B768B54-C556-4CDA-B9C7-BADDC873A582}" destId="{9F446BD7-61DF-48BB-B8A9-31327103DA82}" srcOrd="8" destOrd="0" presId="urn:microsoft.com/office/officeart/2005/8/layout/radial4"/>
    <dgm:cxn modelId="{C279FF0A-27AF-4EA9-8786-EF7ECB678F5C}" type="presParOf" srcId="{0B768B54-C556-4CDA-B9C7-BADDC873A582}" destId="{6E5BBB34-8879-46C5-905D-0AFFB8CE79F3}" srcOrd="9" destOrd="0" presId="urn:microsoft.com/office/officeart/2005/8/layout/radial4"/>
    <dgm:cxn modelId="{E0C87E71-BFB6-41A6-82F1-D7A429FCEDC2}" type="presParOf" srcId="{0B768B54-C556-4CDA-B9C7-BADDC873A582}" destId="{B76DDFAF-8FD4-43FB-B0B0-B8252D1C1CF0}" srcOrd="10" destOrd="0" presId="urn:microsoft.com/office/officeart/2005/8/layout/radial4"/>
    <dgm:cxn modelId="{59975F82-A51C-46DD-A92E-B43CDDD0E1D4}" type="presParOf" srcId="{0B768B54-C556-4CDA-B9C7-BADDC873A582}" destId="{AD697E2E-0D12-4340-99C3-E45735D27FD8}" srcOrd="11" destOrd="0" presId="urn:microsoft.com/office/officeart/2005/8/layout/radial4"/>
    <dgm:cxn modelId="{E42BB6A7-CA40-4751-831E-CC918C3C9F9C}" type="presParOf" srcId="{0B768B54-C556-4CDA-B9C7-BADDC873A582}" destId="{4BB77505-E7FD-4345-ACA5-1D1E6EFB9EDC}" srcOrd="12" destOrd="0" presId="urn:microsoft.com/office/officeart/2005/8/layout/radial4"/>
    <dgm:cxn modelId="{E461AEA7-695A-4952-9EE1-4BD2829D63D9}" type="presParOf" srcId="{0B768B54-C556-4CDA-B9C7-BADDC873A582}" destId="{C65E6876-63F8-4F6B-91C7-EDBE4E3A9757}" srcOrd="13" destOrd="0" presId="urn:microsoft.com/office/officeart/2005/8/layout/radial4"/>
    <dgm:cxn modelId="{374C3D2D-9792-41CA-8D99-69AA573185F4}" type="presParOf" srcId="{0B768B54-C556-4CDA-B9C7-BADDC873A582}" destId="{E5E3CE5C-295D-4F47-9EA4-67ADE31A7109}" srcOrd="14" destOrd="0" presId="urn:microsoft.com/office/officeart/2005/8/layout/radial4"/>
    <dgm:cxn modelId="{3FF3156A-F0B2-414F-A921-FC70E91254E1}" type="presParOf" srcId="{0B768B54-C556-4CDA-B9C7-BADDC873A582}" destId="{F7E28AEE-DE35-4AE2-923E-E00CF7E93328}" srcOrd="15" destOrd="0" presId="urn:microsoft.com/office/officeart/2005/8/layout/radial4"/>
    <dgm:cxn modelId="{7CCD4C5B-D6EA-46EA-BF08-98FB0CA87CF1}" type="presParOf" srcId="{0B768B54-C556-4CDA-B9C7-BADDC873A582}" destId="{146F9279-56A2-4D46-BA95-2A9D022BBC09}" srcOrd="16" destOrd="0" presId="urn:microsoft.com/office/officeart/2005/8/layout/radial4"/>
    <dgm:cxn modelId="{D39D109B-52B4-4C64-9198-2B626FA06B38}" type="presParOf" srcId="{0B768B54-C556-4CDA-B9C7-BADDC873A582}" destId="{F196CA03-3A01-4605-B80E-FA2313A0DB7F}" srcOrd="17" destOrd="0" presId="urn:microsoft.com/office/officeart/2005/8/layout/radial4"/>
    <dgm:cxn modelId="{939AAC5D-7BCB-4688-9FBA-8F92D568416E}" type="presParOf" srcId="{0B768B54-C556-4CDA-B9C7-BADDC873A582}" destId="{1610F4D3-A943-4E61-8FC5-461329C58B43}" srcOrd="18" destOrd="0" presId="urn:microsoft.com/office/officeart/2005/8/layout/radial4"/>
    <dgm:cxn modelId="{77E46D9E-3F21-4CAF-982C-EC3CFCE9ABF8}" type="presParOf" srcId="{0B768B54-C556-4CDA-B9C7-BADDC873A582}" destId="{639EA386-E123-4E78-980D-A853CD656699}" srcOrd="19" destOrd="0" presId="urn:microsoft.com/office/officeart/2005/8/layout/radial4"/>
    <dgm:cxn modelId="{75B25AF4-DF80-4C13-BBB9-A3116E39C74F}" type="presParOf" srcId="{0B768B54-C556-4CDA-B9C7-BADDC873A582}" destId="{1476419C-5810-4276-B5E1-B01DC262946B}" srcOrd="20" destOrd="0" presId="urn:microsoft.com/office/officeart/2005/8/layout/radial4"/>
    <dgm:cxn modelId="{6F4AA8A6-891D-4BBA-BAB1-1B017DE94B08}" type="presParOf" srcId="{0B768B54-C556-4CDA-B9C7-BADDC873A582}" destId="{5175EC2A-35F4-46E8-83FD-A02ACB042B14}" srcOrd="21" destOrd="0" presId="urn:microsoft.com/office/officeart/2005/8/layout/radial4"/>
    <dgm:cxn modelId="{6E9C8540-5F06-406E-8885-01C5CE95030F}" type="presParOf" srcId="{0B768B54-C556-4CDA-B9C7-BADDC873A582}" destId="{F5B71574-4755-4D9B-9A83-5C1F93C30F95}" srcOrd="22" destOrd="0" presId="urn:microsoft.com/office/officeart/2005/8/layout/radial4"/>
    <dgm:cxn modelId="{870C991C-DCA2-4C47-AA88-73F37EEE52F4}" type="presParOf" srcId="{0B768B54-C556-4CDA-B9C7-BADDC873A582}" destId="{60F86903-306E-490E-AE6B-80822BC4C530}" srcOrd="23" destOrd="0" presId="urn:microsoft.com/office/officeart/2005/8/layout/radial4"/>
    <dgm:cxn modelId="{4507D1C4-A26A-428F-826D-C5DE175D8C42}" type="presParOf" srcId="{0B768B54-C556-4CDA-B9C7-BADDC873A582}" destId="{362BEBEF-6086-4FDC-9BF6-4F3CC905B136}" srcOrd="24" destOrd="0" presId="urn:microsoft.com/office/officeart/2005/8/layout/radial4"/>
    <dgm:cxn modelId="{64F249CF-6464-41EF-AB24-9C5DB06E4B7E}" type="presParOf" srcId="{0B768B54-C556-4CDA-B9C7-BADDC873A582}" destId="{2483BDB6-D4C4-4896-B4FC-5A6F29822027}" srcOrd="25" destOrd="0" presId="urn:microsoft.com/office/officeart/2005/8/layout/radial4"/>
    <dgm:cxn modelId="{85B21043-0511-45EF-B408-E78FD867CBFB}" type="presParOf" srcId="{0B768B54-C556-4CDA-B9C7-BADDC873A582}" destId="{169FF8B9-FE30-4F58-9470-EE14ECB5234D}" srcOrd="2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7A12B-9A56-43B5-9E34-1E39D1405DA6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C011F-0615-419E-A746-92AC75B8B3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97D33-0F35-414E-A7A3-9E2A456B420B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B64EF-DBD2-44F6-9702-3D27F555E3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35615-B144-4A93-8935-CDE491FAF56C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E7D14-B73D-486A-86FC-B7AE149B4E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BD4FF-1A5C-42D2-B994-1E45A1AC9F52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15AC2-0785-4281-AB6B-688991653A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90C09-1085-4C10-A9E0-15398D2EF335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DBB0B-08AA-4B2A-83B3-4A2541B8B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A2C97-A91F-417A-8832-9A7832D6C411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26D37-E5E7-4B04-B8D5-92DA7C152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A7F13-7A20-49CE-A7D4-621DE62CEA0D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0C688-F507-4619-93BF-48F34AA54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C7D28-73DF-4AAF-9542-A7102C01E985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1E652-D0E9-47CE-914B-1A5DD66D1E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F7E49-8AA9-4291-8866-F5813BBDE081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0C01C-AB6B-466F-BBDB-605249DD5B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40122-BAE8-4340-97C7-0D08D64BB35A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769A0-206A-4932-8B61-3FC7E1E99E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E3096-C4A6-4C7F-996E-C96BBA89348E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AE7C5-1BD5-46E2-A8C7-748B151AFC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3391A5-091D-4C6E-A2FC-8CF5762A1ACC}" type="datetimeFigureOut">
              <a:rPr lang="ru-RU"/>
              <a:pPr>
                <a:defRPr/>
              </a:pPr>
              <a:t>27.03.2015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3D9373-88D1-46C1-8D33-E686A4B272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gmnndm.my1.ru/_si/0/1349436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500" y="500063"/>
            <a:ext cx="7858125" cy="452437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C000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Формы и методы работы с одарёнными детьми при обучении математике </a:t>
            </a:r>
            <a:endParaRPr lang="ru-RU" sz="7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+mn-cs"/>
            </a:endParaRPr>
          </a:p>
        </p:txBody>
      </p:sp>
      <p:sp>
        <p:nvSpPr>
          <p:cNvPr id="13315" name="Подзаголовок 4"/>
          <p:cNvSpPr txBox="1">
            <a:spLocks/>
          </p:cNvSpPr>
          <p:nvPr/>
        </p:nvSpPr>
        <p:spPr bwMode="auto">
          <a:xfrm>
            <a:off x="2500313" y="5286375"/>
            <a:ext cx="66436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r>
              <a:rPr lang="ru-RU" sz="3600" b="1">
                <a:solidFill>
                  <a:srgbClr val="713605"/>
                </a:solidFill>
                <a:latin typeface="Monotype Corsiva" pitchFamily="66" charset="0"/>
              </a:rPr>
              <a:t>Нестеренко Евгения Валерьевна, 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</a:pPr>
            <a:r>
              <a:rPr lang="ru-RU" sz="3600" b="1">
                <a:solidFill>
                  <a:srgbClr val="713605"/>
                </a:solidFill>
                <a:latin typeface="Monotype Corsiva" pitchFamily="66" charset="0"/>
              </a:rPr>
              <a:t>учитель математики, ВКК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3"/>
          <p:cNvSpPr txBox="1">
            <a:spLocks noChangeArrowheads="1"/>
          </p:cNvSpPr>
          <p:nvPr/>
        </p:nvSpPr>
        <p:spPr bwMode="auto">
          <a:xfrm>
            <a:off x="1143000" y="285750"/>
            <a:ext cx="7000875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Положительные качества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3" y="1143000"/>
            <a:ext cx="7929562" cy="5737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неуемное любопытство 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высокая продуктивность мышления 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хорошо развитая речь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высокая концентрация внимания на интересующем деле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упорство в достижении результатов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богатая фантазия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легкость ассоциирования 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способность к прогнозированию 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открытость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принципиальность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 descr="http://shoyher.narod.ru/Portret/Vovenar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11153">
            <a:off x="361950" y="692150"/>
            <a:ext cx="4062413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4143375" y="1143000"/>
            <a:ext cx="4714875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Бывают люди, </a:t>
            </a:r>
          </a:p>
          <a:p>
            <a:pPr algn="ctr"/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чьи таланты никогда бы не обнаружились, не будь у них еще и недостатков.</a:t>
            </a:r>
            <a:endParaRPr lang="ru-RU" sz="4400">
              <a:solidFill>
                <a:srgbClr val="713605"/>
              </a:solidFill>
              <a:latin typeface="Monotype Corsiva" pitchFamily="66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ru-RU" sz="4400">
              <a:solidFill>
                <a:srgbClr val="713605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857250" y="357188"/>
            <a:ext cx="7715250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Отрицательные качества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38" y="1714500"/>
            <a:ext cx="7786687" cy="33416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9388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неспособность стать на точку зрения другого формальный подход к учебе, если ему неинтересно</a:t>
            </a:r>
          </a:p>
          <a:p>
            <a:pPr marL="179388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отставание в физическом развитии </a:t>
            </a:r>
          </a:p>
          <a:p>
            <a:pPr marL="179388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отсутствие конформизма </a:t>
            </a:r>
          </a:p>
          <a:p>
            <a:pPr marL="179388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стремление всегда быть правым в споре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57188" y="642938"/>
            <a:ext cx="8358187" cy="56324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Современное понимание одаренности утверждает, что в ее основе лежит доминирующая познавательная мотивация и исследовательская творческая активность, выражающаяся в обнаружении нового в постановке и решении проблем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(А.М. Матюшкин)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Рисунок 8" descr="odarennye-deti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25" y="214313"/>
            <a:ext cx="7165975" cy="621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380038"/>
            <a:ext cx="91440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600" i="1" dirty="0"/>
              <a:t> </a:t>
            </a:r>
            <a:r>
              <a:rPr lang="ru-RU" i="1" dirty="0"/>
              <a:t> </a:t>
            </a:r>
            <a:endParaRPr lang="ru-RU" dirty="0"/>
          </a:p>
          <a:p>
            <a:pPr algn="ctr" eaLnBrk="0" hangingPunct="0"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«Сотворение».</a:t>
            </a:r>
            <a:b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</a:br>
            <a:r>
              <a:rPr lang="ru-RU" sz="2400" b="1" i="1" dirty="0" err="1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Акиане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ru-RU" sz="2400" b="1" i="1" dirty="0" err="1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Крамарик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. 10 лет</a:t>
            </a:r>
          </a:p>
          <a:p>
            <a:pPr eaLnBrk="0" hangingPunct="0">
              <a:defRPr/>
            </a:pP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Georgia" pitchFamily="18" charset="0"/>
              <a:cs typeface="+mn-cs"/>
            </a:endParaRPr>
          </a:p>
        </p:txBody>
      </p:sp>
      <p:pic>
        <p:nvPicPr>
          <p:cNvPr id="27651" name="Рисунок 7" descr="Akiane_Creation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813" y="285750"/>
            <a:ext cx="5286375" cy="528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8215312" cy="1785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</a:rPr>
              <a:t/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 Давайте вместе разберемся в психологических понятиях: </a:t>
            </a:r>
            <a:r>
              <a:rPr lang="ru-RU" sz="2400" b="1" dirty="0" smtClean="0"/>
              <a:t>задатки способностей, способности, талант и одаренность. </a:t>
            </a:r>
            <a:r>
              <a:rPr lang="ru-RU" sz="2400" b="1" dirty="0" smtClean="0">
                <a:solidFill>
                  <a:srgbClr val="FF0000"/>
                </a:solidFill>
              </a:rPr>
              <a:t>Внимательно прочитайте определение и подберите нужное понятие: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775"/>
            <a:ext cx="8229600" cy="5040313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/>
              <a:t>____________________ </a:t>
            </a:r>
            <a:r>
              <a:rPr lang="ru-RU" b="1" dirty="0" smtClean="0"/>
              <a:t>-</a:t>
            </a:r>
            <a:r>
              <a:rPr lang="ru-RU" b="1" i="1" dirty="0" smtClean="0"/>
              <a:t> </a:t>
            </a:r>
            <a:r>
              <a:rPr lang="ru-RU" b="1" dirty="0" smtClean="0"/>
              <a:t>индивидуально-психологические особенности, отличающие одного ребенка (подростка) от другого, от которых зависит возможность успеха в деятельности.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____________________</a:t>
            </a:r>
            <a:r>
              <a:rPr lang="ru-RU" b="1" i="1" dirty="0" smtClean="0"/>
              <a:t> </a:t>
            </a:r>
            <a:r>
              <a:rPr lang="ru-RU" b="1" dirty="0" smtClean="0"/>
              <a:t>- анатомо-физиологические особенности организма (особенности строения головного мозга, органов чувств и движения, свойства нервной системы и т.д.), являющиеся условием более легкого овладения эффективными способами деятельности.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/>
              <a:t>___________________</a:t>
            </a:r>
            <a:r>
              <a:rPr lang="ru-RU" b="1" dirty="0" smtClean="0"/>
              <a:t>- состояние и степень выраженности способностей детей и подростков.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i="1" dirty="0" smtClean="0"/>
              <a:t>___________________</a:t>
            </a:r>
            <a:r>
              <a:rPr lang="ru-RU" b="1" dirty="0" smtClean="0"/>
              <a:t>- сочетание способностей, обеспечивающих высокие достижения в определенном виде деятельности, отличающейся принципиальной новизной и оригинальностью подхода.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28625" y="3000375"/>
            <a:ext cx="4000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C00000"/>
                </a:solidFill>
                <a:latin typeface="Monotype Corsiva" pitchFamily="66" charset="0"/>
              </a:rPr>
              <a:t>задатки способностей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000125" y="1643063"/>
            <a:ext cx="23225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C00000"/>
                </a:solidFill>
                <a:latin typeface="Monotype Corsiva" pitchFamily="66" charset="0"/>
              </a:rPr>
              <a:t>способности</a:t>
            </a:r>
            <a:endParaRPr lang="ru-RU" sz="3600" i="1">
              <a:solidFill>
                <a:srgbClr val="C00000"/>
              </a:solidFill>
              <a:latin typeface="Monotype Corsiva" pitchFamily="66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285875" y="4286250"/>
            <a:ext cx="1555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C00000"/>
                </a:solidFill>
                <a:latin typeface="Monotype Corsiva" pitchFamily="66" charset="0"/>
              </a:rPr>
              <a:t>талант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000125" y="4929188"/>
            <a:ext cx="23510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i="1">
                <a:solidFill>
                  <a:srgbClr val="C00000"/>
                </a:solidFill>
                <a:latin typeface="Monotype Corsiva" pitchFamily="66" charset="0"/>
              </a:rPr>
              <a:t>одаренность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28625" y="1357313"/>
            <a:ext cx="8429625" cy="2898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31800">
              <a:lnSpc>
                <a:spcPct val="120000"/>
              </a:lnSpc>
            </a:pPr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Одаренность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>
                <a:solidFill>
                  <a:srgbClr val="953735"/>
                </a:solidFill>
                <a:latin typeface="Georgia" pitchFamily="18" charset="0"/>
              </a:rPr>
              <a:t>-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>
                <a:solidFill>
                  <a:srgbClr val="953735"/>
                </a:solidFill>
                <a:latin typeface="Georgia" pitchFamily="18" charset="0"/>
              </a:rPr>
              <a:t>потенциальный талант, </a:t>
            </a:r>
          </a:p>
          <a:p>
            <a:pPr indent="431800" algn="r">
              <a:lnSpc>
                <a:spcPct val="120000"/>
              </a:lnSpc>
            </a:pPr>
            <a:r>
              <a:rPr lang="ru-RU" sz="3200" b="1" i="1">
                <a:solidFill>
                  <a:srgbClr val="953735"/>
                </a:solidFill>
                <a:latin typeface="Georgia" pitchFamily="18" charset="0"/>
              </a:rPr>
              <a:t>а </a:t>
            </a:r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талант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>
                <a:solidFill>
                  <a:srgbClr val="953735"/>
                </a:solidFill>
                <a:latin typeface="Georgia" pitchFamily="18" charset="0"/>
              </a:rPr>
              <a:t>– реализованная одаренность.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Особенности познавательной сферы</a:t>
            </a:r>
            <a:b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одаренных детей</a:t>
            </a:r>
            <a:r>
              <a:rPr lang="ru-RU" sz="3200" smtClean="0"/>
              <a:t> (по Савенкову А.И.)</a:t>
            </a:r>
            <a:endParaRPr lang="ru-RU" sz="3200" b="1" smtClean="0">
              <a:solidFill>
                <a:srgbClr val="FF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908720"/>
          <a:ext cx="856895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14313" y="642938"/>
            <a:ext cx="8929687" cy="49244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Уровни одаренности</a:t>
            </a:r>
          </a:p>
          <a:p>
            <a:endParaRPr lang="ru-RU" i="1">
              <a:latin typeface="Calibri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  </a:t>
            </a: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«Яркий»</a:t>
            </a: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: 115 и более, или 1 из шести (17 %)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  </a:t>
            </a: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Умеренно одаренный</a:t>
            </a: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: 130 и более, или 1 из 50 (2 %)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  </a:t>
            </a: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Высоко одаренный</a:t>
            </a: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: 145 и более, или 1 из 1000 (0,1 %)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  </a:t>
            </a: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Исключительно одаренный</a:t>
            </a: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: 160 и более, или 1 из 30 тысяч (0,003 %)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   </a:t>
            </a: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Необычайно одаренный</a:t>
            </a: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: 175 и более, или 1 из 3 миллионов (0,00003 %)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57188" y="285750"/>
            <a:ext cx="8286750" cy="6370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632523"/>
                </a:solidFill>
                <a:latin typeface="Monotype Corsiva" pitchFamily="66" charset="0"/>
                <a:cs typeface="Times New Roman" pitchFamily="18" charset="0"/>
              </a:rPr>
              <a:t>Без труда талант - это фейерверк: на мгновение ослепляет, а потом ничего не остается. </a:t>
            </a:r>
          </a:p>
          <a:p>
            <a:endParaRPr lang="ru-RU" sz="5400" b="1">
              <a:solidFill>
                <a:srgbClr val="632523"/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ru-RU" sz="5400" b="1">
              <a:solidFill>
                <a:srgbClr val="632523"/>
              </a:solidFill>
              <a:latin typeface="Monotype Corsiva" pitchFamily="66" charset="0"/>
              <a:cs typeface="Times New Roman" pitchFamily="18" charset="0"/>
            </a:endParaRPr>
          </a:p>
          <a:p>
            <a:endParaRPr lang="ru-RU" sz="4000" b="1">
              <a:solidFill>
                <a:srgbClr val="632523"/>
              </a:solidFill>
              <a:latin typeface="Monotype Corsiva" pitchFamily="66" charset="0"/>
              <a:cs typeface="Times New Roman" pitchFamily="18" charset="0"/>
            </a:endParaRPr>
          </a:p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         Морис Мартен дю Гар</a:t>
            </a:r>
            <a:endParaRPr lang="ru-RU" sz="4000">
              <a:solidFill>
                <a:srgbClr val="953735"/>
              </a:solidFill>
              <a:latin typeface="Georgia" pitchFamily="18" charset="0"/>
            </a:endParaRPr>
          </a:p>
        </p:txBody>
      </p:sp>
      <p:pic>
        <p:nvPicPr>
          <p:cNvPr id="14339" name="Рисунок 6" descr="untitl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98082">
            <a:off x="6288088" y="2787650"/>
            <a:ext cx="22383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8625" y="571500"/>
            <a:ext cx="8429625" cy="5354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Условия успешной работы с одаренными учащимися</a:t>
            </a:r>
          </a:p>
          <a:p>
            <a:endParaRPr lang="ru-RU" sz="2800" b="1">
              <a:solidFill>
                <a:srgbClr val="713605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 Формирование положительной мотивации к учению</a:t>
            </a:r>
          </a:p>
          <a:p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Создание и постоянное совершенствование методической системы работы с одаренными детьми</a:t>
            </a:r>
          </a:p>
          <a:p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Признание коллективом педагогов того, что реализация системы работы с одаренными детьми является одним из приоритетных направлений работы школы.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214313" y="0"/>
            <a:ext cx="8929687" cy="1214438"/>
          </a:xfrm>
        </p:spPr>
        <p:txBody>
          <a:bodyPr/>
          <a:lstStyle/>
          <a:p>
            <a:r>
              <a:rPr lang="ru-RU" sz="3200" b="1" smtClean="0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Требования к личности учителя, работающему </a:t>
            </a:r>
            <a:br>
              <a:rPr lang="ru-RU" sz="3200" b="1" smtClean="0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с одарёнными учащимися:</a:t>
            </a:r>
          </a:p>
        </p:txBody>
      </p:sp>
      <p:pic>
        <p:nvPicPr>
          <p:cNvPr id="33795" name="Picture 2" descr="http://gmnndm.my1.ru/_si/0/s13494365.jpg">
            <a:hlinkClick r:id="rId3" tooltip="Нажмите, для просмотра в полном размере...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75" y="1071563"/>
            <a:ext cx="3625850" cy="478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вальная выноска 4"/>
          <p:cNvSpPr/>
          <p:nvPr/>
        </p:nvSpPr>
        <p:spPr>
          <a:xfrm>
            <a:off x="6072188" y="2786063"/>
            <a:ext cx="2571750" cy="1357312"/>
          </a:xfrm>
          <a:prstGeom prst="wedgeEllipseCallout">
            <a:avLst>
              <a:gd name="adj1" fmla="val -72550"/>
              <a:gd name="adj2" fmla="val 36676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увлечённость своим делом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Овальная выноска 5"/>
          <p:cNvSpPr/>
          <p:nvPr/>
        </p:nvSpPr>
        <p:spPr>
          <a:xfrm>
            <a:off x="5929313" y="1285875"/>
            <a:ext cx="2643187" cy="1428750"/>
          </a:xfrm>
          <a:prstGeom prst="wedgeEllipseCallout">
            <a:avLst>
              <a:gd name="adj1" fmla="val -51863"/>
              <a:gd name="adj2" fmla="val 55763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желание работать нестандартно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Овальная выноска 10"/>
          <p:cNvSpPr/>
          <p:nvPr/>
        </p:nvSpPr>
        <p:spPr>
          <a:xfrm>
            <a:off x="357188" y="5000625"/>
            <a:ext cx="3071812" cy="1357313"/>
          </a:xfrm>
          <a:prstGeom prst="wedgeEllipseCallout">
            <a:avLst>
              <a:gd name="adj1" fmla="val 58683"/>
              <a:gd name="adj2" fmla="val -105921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эрудированность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Овальная выноска 9"/>
          <p:cNvSpPr/>
          <p:nvPr/>
        </p:nvSpPr>
        <p:spPr>
          <a:xfrm>
            <a:off x="5000625" y="5143500"/>
            <a:ext cx="3357563" cy="1357313"/>
          </a:xfrm>
          <a:prstGeom prst="wedgeEllipseCallout">
            <a:avLst>
              <a:gd name="adj1" fmla="val -47499"/>
              <a:gd name="adj2" fmla="val -111534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любознательность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Овальная выноска 11"/>
          <p:cNvSpPr/>
          <p:nvPr/>
        </p:nvSpPr>
        <p:spPr>
          <a:xfrm>
            <a:off x="6072188" y="4071938"/>
            <a:ext cx="2357437" cy="1357312"/>
          </a:xfrm>
          <a:prstGeom prst="wedgeEllipseCallout">
            <a:avLst>
              <a:gd name="adj1" fmla="val -70609"/>
              <a:gd name="adj2" fmla="val -31815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поисковая активность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Овальная выноска 14"/>
          <p:cNvSpPr/>
          <p:nvPr/>
        </p:nvSpPr>
        <p:spPr>
          <a:xfrm>
            <a:off x="285750" y="2143125"/>
            <a:ext cx="2857500" cy="1857375"/>
          </a:xfrm>
          <a:prstGeom prst="wedgeEllipseCallout">
            <a:avLst>
              <a:gd name="adj1" fmla="val 70368"/>
              <a:gd name="adj2" fmla="val 4286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мотивационная готовность к работе с одарёнными учащимися 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Овальная выноска 16"/>
          <p:cNvSpPr/>
          <p:nvPr/>
        </p:nvSpPr>
        <p:spPr>
          <a:xfrm>
            <a:off x="857250" y="1071563"/>
            <a:ext cx="3000375" cy="1071562"/>
          </a:xfrm>
          <a:prstGeom prst="wedgeEllipseCallout">
            <a:avLst>
              <a:gd name="adj1" fmla="val 45753"/>
              <a:gd name="adj2" fmla="val 78219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нравственность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Овальная выноска 18"/>
          <p:cNvSpPr/>
          <p:nvPr/>
        </p:nvSpPr>
        <p:spPr>
          <a:xfrm>
            <a:off x="3000375" y="5072063"/>
            <a:ext cx="2500313" cy="1357312"/>
          </a:xfrm>
          <a:prstGeom prst="wedgeEllipseCallout">
            <a:avLst>
              <a:gd name="adj1" fmla="val 12559"/>
              <a:gd name="adj2" fmla="val -80519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знание всех областей человеческой жизни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Овальная выноска 6"/>
          <p:cNvSpPr/>
          <p:nvPr/>
        </p:nvSpPr>
        <p:spPr>
          <a:xfrm>
            <a:off x="285750" y="3857625"/>
            <a:ext cx="2500313" cy="1357313"/>
          </a:xfrm>
          <a:prstGeom prst="wedgeEllipseCallout">
            <a:avLst>
              <a:gd name="adj1" fmla="val 84541"/>
              <a:gd name="adj2" fmla="val -3406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знание психологии одарённых учащихся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Box 3"/>
          <p:cNvSpPr txBox="1">
            <a:spLocks noChangeArrowheads="1"/>
          </p:cNvSpPr>
          <p:nvPr/>
        </p:nvSpPr>
        <p:spPr bwMode="auto">
          <a:xfrm>
            <a:off x="500063" y="214313"/>
            <a:ext cx="81438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При работе с одаренными детьми необходимо уметь: 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85750" y="1143000"/>
            <a:ext cx="8572500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lnSpc>
                <a:spcPct val="110000"/>
              </a:lnSpc>
              <a:spcBef>
                <a:spcPts val="600"/>
              </a:spcBef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-обогащать и расширять содержание образования </a:t>
            </a:r>
            <a:b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</a:b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-стимулировать познавательные способности учащихся</a:t>
            </a:r>
            <a:b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</a:b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-работать дифференцированно, осуществлять индивидуальный подход и консультировать учащихся </a:t>
            </a:r>
            <a:b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</a:b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-принимать взвешенные психолого-педагогические решения </a:t>
            </a:r>
            <a:b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</a:b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-анализировать свою учебно-воспитательную деятельность и всего класса </a:t>
            </a:r>
            <a:b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</a:b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-отбирать и готовить материалы для коллективных творческих дел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57188" y="571500"/>
            <a:ext cx="8501062" cy="565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Принципы педагогической деятельности в работе с одаренными детьми:</a:t>
            </a:r>
          </a:p>
          <a:p>
            <a:pPr algn="ctr"/>
            <a:endParaRPr lang="ru-RU" sz="2800" b="1">
              <a:solidFill>
                <a:srgbClr val="713605"/>
              </a:solidFill>
              <a:latin typeface="Monotype Corsiva" pitchFamily="66" charset="0"/>
              <a:cs typeface="Times New Roman" pitchFamily="18" charset="0"/>
            </a:endParaRPr>
          </a:p>
          <a:p>
            <a:pPr eaLnBrk="0" hangingPunct="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принцип максимального разнообразия предоставленных возможностей для развития личности;</a:t>
            </a:r>
          </a:p>
          <a:p>
            <a:pPr eaLnBrk="0" hangingPunct="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принцип возрастания роли внеурочной деятельности;</a:t>
            </a:r>
          </a:p>
          <a:p>
            <a:pPr eaLnBrk="0" hangingPunct="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принцип индивидуализации и дифференциации обучения;</a:t>
            </a:r>
          </a:p>
          <a:p>
            <a:pPr eaLnBrk="0" hangingPunct="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принцип создания условий для совместной работы учащихся при минимальном участии учителя;</a:t>
            </a:r>
          </a:p>
          <a:p>
            <a:pPr eaLnBrk="0" hangingPunct="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400">
                <a:solidFill>
                  <a:srgbClr val="953735"/>
                </a:solidFill>
                <a:latin typeface="Georgia" pitchFamily="18" charset="0"/>
              </a:rPr>
              <a:t>принцип свободы выбора учащимся дополнительных образовательных услуг, помощи, наставничества. </a:t>
            </a:r>
          </a:p>
          <a:p>
            <a:pPr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Rectangle 1"/>
          <p:cNvSpPr>
            <a:spLocks noChangeArrowheads="1"/>
          </p:cNvSpPr>
          <p:nvPr/>
        </p:nvSpPr>
        <p:spPr bwMode="auto">
          <a:xfrm>
            <a:off x="214313" y="1643063"/>
            <a:ext cx="8643937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5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Анкета </a:t>
            </a:r>
          </a:p>
          <a:p>
            <a:pPr algn="ctr"/>
            <a:r>
              <a:rPr lang="ru-RU" sz="5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«Определение склонностей педагога к работе с одаренными детьми»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Заголовок 2"/>
          <p:cNvSpPr txBox="1">
            <a:spLocks/>
          </p:cNvSpPr>
          <p:nvPr/>
        </p:nvSpPr>
        <p:spPr bwMode="auto">
          <a:xfrm>
            <a:off x="457200" y="274638"/>
            <a:ext cx="82296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Обработка результатов анкеты «Определение склонностей педагога к работе с одаренными детьми»</a:t>
            </a:r>
            <a:b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</a:br>
            <a:endParaRPr lang="ru-RU" sz="4000" b="1">
              <a:solidFill>
                <a:srgbClr val="713605"/>
              </a:solidFill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5" name="Содержимое 1"/>
          <p:cNvSpPr txBox="1">
            <a:spLocks/>
          </p:cNvSpPr>
          <p:nvPr/>
        </p:nvSpPr>
        <p:spPr>
          <a:xfrm>
            <a:off x="357188" y="2428875"/>
            <a:ext cx="8229600" cy="343535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 sz="54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Ответ:  </a:t>
            </a:r>
          </a:p>
          <a:p>
            <a:pPr marL="342900" indent="-342900">
              <a:spcBef>
                <a:spcPct val="20000"/>
              </a:spcBef>
            </a:pPr>
            <a:r>
              <a:rPr lang="ru-RU" sz="54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а) 3 балла,  </a:t>
            </a:r>
          </a:p>
          <a:p>
            <a:pPr marL="342900" indent="-342900">
              <a:spcBef>
                <a:spcPct val="20000"/>
              </a:spcBef>
            </a:pPr>
            <a:r>
              <a:rPr lang="ru-RU" sz="54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б) 1 балл,   </a:t>
            </a:r>
          </a:p>
          <a:p>
            <a:pPr marL="342900" indent="-342900">
              <a:spcBef>
                <a:spcPct val="20000"/>
              </a:spcBef>
            </a:pPr>
            <a:r>
              <a:rPr lang="ru-RU" sz="54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в) 2 балла</a:t>
            </a:r>
            <a:r>
              <a:rPr lang="ru-RU" sz="54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54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Заголовок 2"/>
          <p:cNvSpPr txBox="1">
            <a:spLocks/>
          </p:cNvSpPr>
          <p:nvPr/>
        </p:nvSpPr>
        <p:spPr bwMode="auto">
          <a:xfrm>
            <a:off x="357188" y="28575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5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Интерпретация результатов:</a:t>
            </a: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214313" y="1285875"/>
            <a:ext cx="8643937" cy="51498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>
              <a:spcBef>
                <a:spcPct val="20000"/>
              </a:spcBef>
              <a:buFont typeface="Arial" charset="0"/>
              <a:buNone/>
            </a:pPr>
            <a:r>
              <a:rPr lang="ru-RU" sz="54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49 и более баллов</a:t>
            </a:r>
          </a:p>
          <a:p>
            <a:pPr marL="342900" algn="ctr">
              <a:spcBef>
                <a:spcPct val="20000"/>
              </a:spcBef>
              <a:buFont typeface="Arial" charset="0"/>
              <a:buNone/>
            </a:pPr>
            <a:r>
              <a:rPr lang="ru-RU" sz="3200" b="1" i="1">
                <a:solidFill>
                  <a:srgbClr val="632523"/>
                </a:solidFill>
                <a:latin typeface="Georgia" pitchFamily="18" charset="0"/>
              </a:rPr>
              <a:t>Вы имеете большую склонность к работе с одаренными детьми. У Вас есть для этого, большой потенциал. Вы способны стимулировать творческую активность, подержать различные виды творческой деятельности учащихся.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Заголовок 2"/>
          <p:cNvSpPr txBox="1">
            <a:spLocks/>
          </p:cNvSpPr>
          <p:nvPr/>
        </p:nvSpPr>
        <p:spPr bwMode="auto">
          <a:xfrm>
            <a:off x="428625" y="28575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5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Интерпретация результатов:</a:t>
            </a: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357188" y="1357313"/>
            <a:ext cx="8429625" cy="51498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54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24 - 48 баллов</a:t>
            </a:r>
          </a:p>
          <a:p>
            <a:pPr marL="342900" algn="ctr">
              <a:lnSpc>
                <a:spcPct val="90000"/>
              </a:lnSpc>
              <a:spcBef>
                <a:spcPct val="20000"/>
              </a:spcBef>
            </a:pPr>
            <a:r>
              <a:rPr lang="ru-RU" sz="3200" b="1" i="1">
                <a:solidFill>
                  <a:srgbClr val="632523"/>
                </a:solidFill>
                <a:latin typeface="Georgia" pitchFamily="18" charset="0"/>
              </a:rPr>
              <a:t>У Вас есть склонности к работе с одаренными детьми, но они требуют дополнительных ресурсов и активного саморегулирования в интеллектуальном процессе. Вам необходим правильный выбор объекта направленности творческого интереса учащихся.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Заголовок 2"/>
          <p:cNvSpPr txBox="1">
            <a:spLocks/>
          </p:cNvSpPr>
          <p:nvPr/>
        </p:nvSpPr>
        <p:spPr bwMode="auto">
          <a:xfrm>
            <a:off x="285750" y="285750"/>
            <a:ext cx="82296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5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Интерпретация результатов:</a:t>
            </a:r>
          </a:p>
        </p:txBody>
      </p:sp>
      <p:sp>
        <p:nvSpPr>
          <p:cNvPr id="4" name="Содержимое 1"/>
          <p:cNvSpPr txBox="1">
            <a:spLocks/>
          </p:cNvSpPr>
          <p:nvPr/>
        </p:nvSpPr>
        <p:spPr>
          <a:xfrm>
            <a:off x="285750" y="1357313"/>
            <a:ext cx="8229600" cy="514985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ru-RU" sz="5000" b="1">
                <a:solidFill>
                  <a:srgbClr val="C00000"/>
                </a:solidFill>
                <a:latin typeface="Monotype Corsiva" pitchFamily="66" charset="0"/>
                <a:cs typeface="Times New Roman" pitchFamily="18" charset="0"/>
              </a:rPr>
              <a:t> 23 и менее баллов</a:t>
            </a:r>
          </a:p>
          <a:p>
            <a:pPr marL="342900" algn="ctr">
              <a:lnSpc>
                <a:spcPct val="90000"/>
              </a:lnSpc>
              <a:spcBef>
                <a:spcPct val="20000"/>
              </a:spcBef>
            </a:pPr>
            <a:r>
              <a:rPr lang="ru-RU" sz="3000" b="1" i="1">
                <a:solidFill>
                  <a:srgbClr val="632523"/>
                </a:solidFill>
                <a:latin typeface="Georgia" pitchFamily="18" charset="0"/>
              </a:rPr>
              <a:t>Склонностей к работе с одаренными детьми у Вас маловато, в большей мере Вы сами не проявляете особого рвения, но при соответствующей мобилизации сил, вере в себя, кропотливости в работе в сфере повышения интеллекта Вы сможете достичь многого в решении этой проблемы.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Rectangle 1"/>
          <p:cNvSpPr>
            <a:spLocks noChangeArrowheads="1"/>
          </p:cNvSpPr>
          <p:nvPr/>
        </p:nvSpPr>
        <p:spPr bwMode="auto">
          <a:xfrm>
            <a:off x="357188" y="1643063"/>
            <a:ext cx="8501062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Формы и методы работы с одарёнными детьми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463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428750" y="1428750"/>
            <a:ext cx="7358063" cy="3786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дети, которые признаны образовательной системой превосходящими уровень интеллектуального развития других детей своего возраста. </a:t>
            </a:r>
          </a:p>
        </p:txBody>
      </p:sp>
      <p:sp>
        <p:nvSpPr>
          <p:cNvPr id="15363" name="Прямоугольник 5"/>
          <p:cNvSpPr>
            <a:spLocks noChangeArrowheads="1"/>
          </p:cNvSpPr>
          <p:nvPr/>
        </p:nvSpPr>
        <p:spPr bwMode="auto">
          <a:xfrm>
            <a:off x="428625" y="500063"/>
            <a:ext cx="57308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Одаренный ребенок – это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14375" y="857250"/>
            <a:ext cx="7715250" cy="4340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5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Методы работы:</a:t>
            </a:r>
          </a:p>
          <a:p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исследовательский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частично-поисковый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проблемный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проективный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синектика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28625" y="642938"/>
            <a:ext cx="8501063" cy="5232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Формы работы с одаренными учащимися </a:t>
            </a:r>
          </a:p>
          <a:p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классно-урочная (работа в парах, в малых группах), разноуровневые задания, творческие задания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консультирование по возникшей проблеме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дискуссия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ТРИЗ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игры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7188" y="571500"/>
            <a:ext cx="8501062" cy="5508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Формы работы с одаренными учащимися:</a:t>
            </a:r>
          </a:p>
          <a:p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творческие мастерские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групповые занятия по параллелям классов с сильными учащимися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факультативы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кружки по интересам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занятия исследовательской деятельностью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НОУ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конкурсы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7188" y="571500"/>
            <a:ext cx="8501062" cy="5786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Формы работы с одаренными учащимися:</a:t>
            </a:r>
          </a:p>
          <a:p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проекты по различной тематике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ролевые игры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интеллектуальный марафон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научно-практические конференции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участие в олимпиадах разного уровня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работа по индивидуальным планам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сотрудничество с другими школами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сотрудничество с ВУЗами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7188" y="500063"/>
            <a:ext cx="7929562" cy="40941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«Ребенок, обладающий высокими математическими способностями» </a:t>
            </a:r>
          </a:p>
          <a:p>
            <a:pPr algn="ctr"/>
            <a:endParaRPr lang="ru-RU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высокий уровень умственного развития (интеллекта)</a:t>
            </a:r>
          </a:p>
          <a:p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определенные качества личности, которые обеспечивают достижения в той или иной деятельности.</a:t>
            </a:r>
          </a:p>
          <a:p>
            <a:endParaRPr lang="ru-RU">
              <a:latin typeface="Calibri" pitchFamily="34" charset="0"/>
            </a:endParaRPr>
          </a:p>
        </p:txBody>
      </p:sp>
      <p:pic>
        <p:nvPicPr>
          <p:cNvPr id="47107" name="Picture 2" descr="C:\Users\Win 7\Desktop\untitle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3929063"/>
            <a:ext cx="2500313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Прямоугольник 2"/>
          <p:cNvSpPr>
            <a:spLocks noChangeArrowheads="1"/>
          </p:cNvSpPr>
          <p:nvPr/>
        </p:nvSpPr>
        <p:spPr bwMode="auto">
          <a:xfrm>
            <a:off x="3571875" y="714375"/>
            <a:ext cx="5214938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rgbClr val="713605"/>
                </a:solidFill>
                <a:latin typeface="Georgia" pitchFamily="18" charset="0"/>
              </a:rPr>
              <a:t>Не существует сколько-нибудь достоверных тестов на одаренность, кроме тех, которые проявляются в результате активного участия хотя бы в самой маленькой поисковой исследовательской </a:t>
            </a:r>
          </a:p>
          <a:p>
            <a:pPr algn="ctr"/>
            <a:r>
              <a:rPr lang="ru-RU" sz="2800" b="1" i="1">
                <a:solidFill>
                  <a:srgbClr val="713605"/>
                </a:solidFill>
                <a:latin typeface="Georgia" pitchFamily="18" charset="0"/>
              </a:rPr>
              <a:t>работе.</a:t>
            </a:r>
            <a:br>
              <a:rPr lang="ru-RU" sz="2800" b="1" i="1">
                <a:solidFill>
                  <a:srgbClr val="713605"/>
                </a:solidFill>
                <a:latin typeface="Georgia" pitchFamily="18" charset="0"/>
              </a:rPr>
            </a:br>
            <a:r>
              <a:rPr lang="ru-RU" sz="2800" b="1" i="1">
                <a:solidFill>
                  <a:srgbClr val="713605"/>
                </a:solidFill>
                <a:latin typeface="Georgia" pitchFamily="18" charset="0"/>
              </a:rPr>
              <a:t>                                                            </a:t>
            </a:r>
            <a:r>
              <a:rPr lang="ru-RU" sz="2800">
                <a:latin typeface="Calibri" pitchFamily="34" charset="0"/>
              </a:rPr>
              <a:t>                       </a:t>
            </a:r>
          </a:p>
        </p:txBody>
      </p:sp>
      <p:pic>
        <p:nvPicPr>
          <p:cNvPr id="48131" name="Picture 4" descr="http://kgu.ru/5b/Kolmogorov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08854">
            <a:off x="511175" y="528638"/>
            <a:ext cx="304800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 rot="21294452">
            <a:off x="674688" y="4319588"/>
            <a:ext cx="3181350" cy="4619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А. Н. Колмогоров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28625" y="1071563"/>
            <a:ext cx="8072438" cy="5170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способность умелого преобразования сложных буквенных выражений, нахождения удачных путей для решения уравнений, не подходящих под стандартные правила, или, как это принято называть у математиков «вычислительные или алгоритмические» способности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Georgia" pitchFamily="18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геометрическое воображение или «геометрическая интуиция»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Georgia" pitchFamily="18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искусство последовательного, правильно расчлененного логического рассуждения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49155" name="TextBox 3"/>
          <p:cNvSpPr txBox="1">
            <a:spLocks noChangeArrowheads="1"/>
          </p:cNvSpPr>
          <p:nvPr/>
        </p:nvSpPr>
        <p:spPr bwMode="auto">
          <a:xfrm>
            <a:off x="285750" y="357188"/>
            <a:ext cx="8215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Признаки математических способностей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643563" y="6000750"/>
            <a:ext cx="2373312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А.Н. Колмогоров </a:t>
            </a: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7188" y="571500"/>
            <a:ext cx="8501062" cy="56626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Признаками математических способностей являются: </a:t>
            </a:r>
          </a:p>
          <a:p>
            <a:endParaRPr lang="ru-RU" sz="4000" b="1">
              <a:solidFill>
                <a:srgbClr val="713605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i="1">
                <a:solidFill>
                  <a:srgbClr val="953735"/>
                </a:solidFill>
                <a:latin typeface="Georgia" pitchFamily="18" charset="0"/>
              </a:rPr>
              <a:t>способность к обобщению;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>
                <a:solidFill>
                  <a:srgbClr val="953735"/>
                </a:solidFill>
                <a:latin typeface="Georgia" pitchFamily="18" charset="0"/>
              </a:rPr>
              <a:t>логичность и формализованность мышления;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>
                <a:solidFill>
                  <a:srgbClr val="953735"/>
                </a:solidFill>
                <a:latin typeface="Georgia" pitchFamily="18" charset="0"/>
              </a:rPr>
              <a:t>гибкость и глубина,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>
                <a:solidFill>
                  <a:srgbClr val="953735"/>
                </a:solidFill>
                <a:latin typeface="Georgia" pitchFamily="18" charset="0"/>
              </a:rPr>
              <a:t>систематичность, 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>
                <a:solidFill>
                  <a:srgbClr val="953735"/>
                </a:solidFill>
                <a:latin typeface="Georgia" pitchFamily="18" charset="0"/>
              </a:rPr>
              <a:t>рациональность и аргументированность рассуждений</a:t>
            </a:r>
          </a:p>
          <a:p>
            <a:pPr>
              <a:buFont typeface="Wingdings" pitchFamily="2" charset="2"/>
              <a:buChar char="ü"/>
            </a:pPr>
            <a:r>
              <a:rPr lang="ru-RU" sz="2800" b="1" i="1">
                <a:solidFill>
                  <a:srgbClr val="953735"/>
                </a:solidFill>
                <a:latin typeface="Georgia" pitchFamily="18" charset="0"/>
              </a:rPr>
              <a:t>«сильная» память.</a:t>
            </a:r>
          </a:p>
          <a:p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2" name="Рисунок 4" descr="portre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98305">
            <a:off x="617538" y="692150"/>
            <a:ext cx="2927350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 rot="21396472">
            <a:off x="377825" y="4897438"/>
            <a:ext cx="3783013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Российский психолог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В.А. </a:t>
            </a:r>
            <a:r>
              <a:rPr lang="ru-RU" sz="2400" b="1" i="1" dirty="0" err="1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Крутецкий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</a:t>
            </a:r>
          </a:p>
        </p:txBody>
      </p:sp>
      <p:sp>
        <p:nvSpPr>
          <p:cNvPr id="51204" name="TextBox 6"/>
          <p:cNvSpPr txBox="1">
            <a:spLocks noChangeArrowheads="1"/>
          </p:cNvSpPr>
          <p:nvPr/>
        </p:nvSpPr>
        <p:spPr bwMode="auto">
          <a:xfrm>
            <a:off x="4071938" y="500063"/>
            <a:ext cx="4786312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000" b="1" i="1">
                <a:solidFill>
                  <a:srgbClr val="713605"/>
                </a:solidFill>
                <a:latin typeface="Georgia" pitchFamily="18" charset="0"/>
              </a:rPr>
              <a:t>«</a:t>
            </a:r>
            <a:r>
              <a:rPr lang="ru-RU" sz="2400" b="1" i="1">
                <a:solidFill>
                  <a:srgbClr val="713605"/>
                </a:solidFill>
                <a:latin typeface="Georgia" pitchFamily="18" charset="0"/>
              </a:rPr>
              <a:t>Математические способности </a:t>
            </a:r>
            <a:r>
              <a:rPr lang="ru-RU" sz="2000" b="1" i="1">
                <a:solidFill>
                  <a:srgbClr val="713605"/>
                </a:solidFill>
                <a:latin typeface="Georgia" pitchFamily="18" charset="0"/>
              </a:rPr>
              <a:t>– это индивидуально психологические особенности, отвечающие требованиям учебной математической деятельности и обуславливающие при прочих равных условиях успешность творческого овладения математикой как учебным предметом, в частности относительно быстрое, легкое и глубокое овладение знаниями, умениями и навыками в области математики».</a:t>
            </a:r>
          </a:p>
          <a:p>
            <a:pPr>
              <a:lnSpc>
                <a:spcPct val="110000"/>
              </a:lnSpc>
            </a:pPr>
            <a:endParaRPr lang="ru-RU">
              <a:solidFill>
                <a:srgbClr val="713605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6" name="Рисунок 4" descr="portret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198305">
            <a:off x="547688" y="420688"/>
            <a:ext cx="1203325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50" y="2286000"/>
          <a:ext cx="8572500" cy="4419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286280"/>
                <a:gridCol w="42862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общие свойства личности</a:t>
                      </a:r>
                      <a:endParaRPr lang="ru-RU" sz="2000" i="1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свойства «математического ума»</a:t>
                      </a:r>
                      <a:endParaRPr lang="ru-RU" sz="2000" i="1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24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целеустремленность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24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увлеченность математикой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ru-RU" sz="24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«своеобразную любовь к математическим символам»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79388" indent="-179388">
                        <a:buFont typeface="Wingdings" pitchFamily="2" charset="2"/>
                        <a:buChar char="ü"/>
                      </a:pPr>
                      <a:r>
                        <a:rPr lang="ru-RU" sz="20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видеть общее в разных явлениях</a:t>
                      </a:r>
                    </a:p>
                    <a:p>
                      <a:pPr marL="179388" indent="-179388">
                        <a:buFont typeface="Wingdings" pitchFamily="2" charset="2"/>
                        <a:buChar char="ü"/>
                      </a:pPr>
                      <a:r>
                        <a:rPr lang="ru-RU" sz="20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устанавливать связь разнородных явлений</a:t>
                      </a:r>
                    </a:p>
                    <a:p>
                      <a:pPr marL="179388" indent="-179388">
                        <a:buFont typeface="Wingdings" pitchFamily="2" charset="2"/>
                        <a:buChar char="ü"/>
                      </a:pPr>
                      <a:r>
                        <a:rPr lang="ru-RU" sz="20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умение видеть главное</a:t>
                      </a:r>
                    </a:p>
                    <a:p>
                      <a:pPr marL="179388" indent="-179388">
                        <a:buFont typeface="Wingdings" pitchFamily="2" charset="2"/>
                        <a:buChar char="ü"/>
                      </a:pPr>
                      <a:r>
                        <a:rPr lang="ru-RU" sz="20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способность прийти от частного к общему</a:t>
                      </a:r>
                    </a:p>
                    <a:p>
                      <a:pPr marL="179388" indent="-179388">
                        <a:buFont typeface="Wingdings" pitchFamily="2" charset="2"/>
                        <a:buChar char="ü"/>
                      </a:pPr>
                      <a:r>
                        <a:rPr lang="ru-RU" sz="20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потребность искать наиболее изящное решение</a:t>
                      </a:r>
                    </a:p>
                    <a:p>
                      <a:pPr marL="179388" indent="-179388">
                        <a:buFont typeface="Wingdings" pitchFamily="2" charset="2"/>
                        <a:buChar char="ü"/>
                      </a:pPr>
                      <a:r>
                        <a:rPr lang="ru-RU" sz="2000" b="1" i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способность мыслить, опуская многие звенья рассуждений</a:t>
                      </a:r>
                    </a:p>
                    <a:p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28625" y="857250"/>
            <a:ext cx="8501063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Одаренность – </a:t>
            </a:r>
          </a:p>
          <a:p>
            <a:pPr algn="r"/>
            <a:r>
              <a:rPr lang="ru-RU" sz="4000">
                <a:solidFill>
                  <a:srgbClr val="953735"/>
                </a:solidFill>
                <a:latin typeface="Georgia" pitchFamily="18" charset="0"/>
              </a:rPr>
              <a:t>качество личности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0063" y="3286125"/>
            <a:ext cx="8286750" cy="2000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Одаренный ребенок – </a:t>
            </a:r>
          </a:p>
          <a:p>
            <a:pPr algn="r"/>
            <a:endParaRPr lang="ru-RU" sz="4000">
              <a:solidFill>
                <a:srgbClr val="953735"/>
              </a:solidFill>
              <a:latin typeface="Georgia" pitchFamily="18" charset="0"/>
            </a:endParaRPr>
          </a:p>
          <a:p>
            <a:pPr algn="r"/>
            <a:r>
              <a:rPr lang="ru-RU" sz="4000">
                <a:solidFill>
                  <a:srgbClr val="953735"/>
                </a:solidFill>
                <a:latin typeface="Georgia" pitchFamily="18" charset="0"/>
              </a:rPr>
              <a:t>сложившаяся личность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0" name="TextBox 2"/>
          <p:cNvSpPr txBox="1">
            <a:spLocks noChangeArrowheads="1"/>
          </p:cNvSpPr>
          <p:nvPr/>
        </p:nvSpPr>
        <p:spPr bwMode="auto">
          <a:xfrm>
            <a:off x="428625" y="285750"/>
            <a:ext cx="8358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Признаки математических способностей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188" y="928688"/>
            <a:ext cx="8572500" cy="5078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1. Быстрое овладение математическими знаниями, умениями и навыками. Быстрота понимания объяснения учителя (95 %)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2. Логичность, самостоятельность мышления (82 %)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3. Находчивость и сообразительность при изучении математики (67 %)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4. Быстрое и прочное запоминание материала (50 %)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4" name="TextBox 2"/>
          <p:cNvSpPr txBox="1">
            <a:spLocks noChangeArrowheads="1"/>
          </p:cNvSpPr>
          <p:nvPr/>
        </p:nvSpPr>
        <p:spPr bwMode="auto">
          <a:xfrm>
            <a:off x="428625" y="285750"/>
            <a:ext cx="8358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Признаки математических способностей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188" y="1285875"/>
            <a:ext cx="8572500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5. Высокая степень развития способности к обобщению, анализу и синтезу математического материала (50 %)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6. Пониженная утомляемость при занятиях математикой (3 %)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7.Способность быстро переключаться с прямого на обратный ход мысли (1,5%)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8" name="TextBox 4"/>
          <p:cNvSpPr txBox="1">
            <a:spLocks noChangeArrowheads="1"/>
          </p:cNvSpPr>
          <p:nvPr/>
        </p:nvSpPr>
        <p:spPr bwMode="auto">
          <a:xfrm>
            <a:off x="357188" y="214313"/>
            <a:ext cx="8358187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Задач по развитию компонентов математических способностей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188" y="2071688"/>
            <a:ext cx="8215312" cy="3505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задачи с не сформулированным вопросом;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задачи с недостающими данными;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задачи с лишними данными; 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задачи с несколькими решениями; 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задачи с меняющимися содержанием; 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задачи на соображение, логическое мышление.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88" y="428625"/>
            <a:ext cx="8215312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ctr"/>
            <a:r>
              <a:rPr lang="ru-RU" sz="4400" b="1">
                <a:solidFill>
                  <a:srgbClr val="953735"/>
                </a:solidFill>
                <a:latin typeface="Monotype Corsiva" pitchFamily="66" charset="0"/>
                <a:cs typeface="Times New Roman" pitchFamily="18" charset="0"/>
              </a:rPr>
              <a:t> «Свои способности человек может узнать,  только попытавшись приложить их»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00188" y="2928938"/>
            <a:ext cx="5643562" cy="2571750"/>
          </a:xfrm>
          <a:prstGeom prst="rect">
            <a:avLst/>
          </a:prstGeom>
          <a:noFill/>
          <a:ln w="57150">
            <a:solidFill>
              <a:srgbClr val="7136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500188" y="2928938"/>
            <a:ext cx="5643562" cy="257175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500188" y="2928938"/>
            <a:ext cx="5643562" cy="257175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00063" y="714375"/>
            <a:ext cx="8286750" cy="538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Основные задачи, которые решаются учителями в процессе преподавания математики, это: </a:t>
            </a:r>
          </a:p>
          <a:p>
            <a:endParaRPr lang="ru-RU" sz="1600" b="1">
              <a:solidFill>
                <a:srgbClr val="713605"/>
              </a:solidFill>
              <a:latin typeface="Monotype Corsiva" pitchFamily="66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выявлять и развивать продуктивное, эвристическое, творческое и креативное мышление учащихся;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формировать устойчивую мотивацию к учению и самосовершенствованию;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обучать навыкам самообразования и научно-исследовательского труда;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400" b="1" i="1">
                <a:solidFill>
                  <a:srgbClr val="953735"/>
                </a:solidFill>
                <a:latin typeface="Georgia" pitchFamily="18" charset="0"/>
              </a:rPr>
              <a:t>формировать внутреннюю потребность в непрерывном самосовершенствовании.</a:t>
            </a:r>
          </a:p>
          <a:p>
            <a:pPr>
              <a:lnSpc>
                <a:spcPct val="110000"/>
              </a:lnSpc>
            </a:pPr>
            <a:endParaRPr lang="ru-RU" sz="2400" b="1" i="1">
              <a:solidFill>
                <a:srgbClr val="953735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6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2" descr="C:\Users\Win 7\Desktop\Одаренные_дети\qQOMQXs7k6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214290"/>
            <a:ext cx="7143800" cy="535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000125" y="4429125"/>
            <a:ext cx="7143750" cy="2124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4400" b="1" i="1">
                <a:solidFill>
                  <a:srgbClr val="E46C0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Times New Roman" pitchFamily="18" charset="0"/>
              </a:rPr>
              <a:t>В каждом человеке – СОЛНЦЕ!</a:t>
            </a:r>
          </a:p>
          <a:p>
            <a:pPr algn="ctr"/>
            <a:r>
              <a:rPr lang="ru-RU" sz="4400" b="1" i="1">
                <a:solidFill>
                  <a:srgbClr val="E46C0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Times New Roman" pitchFamily="18" charset="0"/>
              </a:rPr>
              <a:t>Только дайте ему светить.</a:t>
            </a:r>
          </a:p>
          <a:p>
            <a:pPr algn="r"/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Сократ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28625" y="857250"/>
            <a:ext cx="8501063" cy="5078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Одаренность – </a:t>
            </a:r>
          </a:p>
          <a:p>
            <a:pPr algn="r"/>
            <a:r>
              <a:rPr lang="ru-RU" sz="4000">
                <a:solidFill>
                  <a:srgbClr val="953735"/>
                </a:solidFill>
                <a:latin typeface="Georgia" pitchFamily="18" charset="0"/>
              </a:rPr>
              <a:t>это системное, развивающееся в течение жизни качество психики, которое определяет возможность достижения человеком более высоких результатов в одном или нескольких видах деятельности по сравнению с другими людьми.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Прямоугольник 2"/>
          <p:cNvSpPr>
            <a:spLocks noChangeArrowheads="1"/>
          </p:cNvSpPr>
          <p:nvPr/>
        </p:nvSpPr>
        <p:spPr bwMode="auto">
          <a:xfrm>
            <a:off x="428625" y="500063"/>
            <a:ext cx="57308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Одаренный ребенок – это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1563" y="1571625"/>
            <a:ext cx="7786687" cy="3786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- это ребенок, который выделяется яркими, очевидными, иногда выдающимися достижениями в том или ином виде деятельности </a:t>
            </a:r>
            <a:endParaRPr lang="ru-RU" sz="4000" dirty="0">
              <a:solidFill>
                <a:schemeClr val="accent2">
                  <a:lumMod val="75000"/>
                </a:schemeClr>
              </a:solidFill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Прямоугольник 2"/>
          <p:cNvSpPr>
            <a:spLocks noChangeArrowheads="1"/>
          </p:cNvSpPr>
          <p:nvPr/>
        </p:nvSpPr>
        <p:spPr bwMode="auto">
          <a:xfrm>
            <a:off x="428625" y="500063"/>
            <a:ext cx="57308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713605"/>
                </a:solidFill>
                <a:latin typeface="Monotype Corsiva" pitchFamily="66" charset="0"/>
                <a:cs typeface="Times New Roman" pitchFamily="18" charset="0"/>
              </a:rPr>
              <a:t>Одаренный ребенок – это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28688" y="1285875"/>
            <a:ext cx="8001000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тот, который, в силу выдающихся способностей, демонстрируют высокие достижения в одной или нескольких сферах: интеллектуальной академических достижений, творческого или продуктивного мышления, общения или лидерства, художественной деятельности, двигательной сфере.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 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  <a:latin typeface="Georgia" pitchFamily="18" charset="0"/>
                <a:cs typeface="+mn-cs"/>
              </a:rPr>
              <a:t>Комитет образования США, (1972) </a:t>
            </a:r>
            <a:endParaRPr lang="ru-RU" sz="2400" i="1" dirty="0">
              <a:solidFill>
                <a:schemeClr val="accent2">
                  <a:lumMod val="75000"/>
                </a:schemeClr>
              </a:solidFill>
              <a:latin typeface="Georgia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500" y="2000250"/>
            <a:ext cx="8143875" cy="2308225"/>
          </a:xfrm>
          <a:prstGeom prst="rect">
            <a:avLst/>
          </a:prstGeom>
          <a:noFill/>
          <a:effectLst>
            <a:outerShdw blurRad="50800" dist="50800" dir="5400000" algn="ctr" rotWithShape="0">
              <a:srgbClr val="FFC000"/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cs typeface="+mn-cs"/>
              </a:rPr>
              <a:t>Портрет одарённого ребенка</a:t>
            </a:r>
            <a:endParaRPr lang="ru-RU" sz="7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D:\Женя\Шаблоны для презентаций\nabor_fonov №10\36-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04325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50" y="1397000"/>
          <a:ext cx="8643938" cy="20113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321999"/>
                <a:gridCol w="43219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000" i="1" dirty="0" smtClean="0"/>
                        <a:t>Положительные</a:t>
                      </a:r>
                      <a:r>
                        <a:rPr lang="ru-RU" sz="4000" i="1" baseline="0" dirty="0" smtClean="0"/>
                        <a:t> качества</a:t>
                      </a:r>
                      <a:endParaRPr lang="ru-RU" sz="4000" i="1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i="1" dirty="0" smtClean="0"/>
                        <a:t>Отрицательные качества</a:t>
                      </a:r>
                      <a:endParaRPr lang="ru-RU" sz="4000" i="1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1156</Words>
  <Application>Microsoft Office PowerPoint</Application>
  <PresentationFormat>Экран (4:3)</PresentationFormat>
  <Paragraphs>206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2" baseType="lpstr">
      <vt:lpstr>Calibri</vt:lpstr>
      <vt:lpstr>Arial</vt:lpstr>
      <vt:lpstr>Monotype Corsiva</vt:lpstr>
      <vt:lpstr>Wingdings</vt:lpstr>
      <vt:lpstr>Times New Roman</vt:lpstr>
      <vt:lpstr>Georgia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  Давайте вместе разберемся в психологических понятиях: задатки способностей, способности, талант и одаренность. Внимательно прочитайте определение и подберите нужное понятие: </vt:lpstr>
      <vt:lpstr>Слайд 17</vt:lpstr>
      <vt:lpstr>Особенности познавательной сферы одаренных детей (по Савенкову А.И.)</vt:lpstr>
      <vt:lpstr>Слайд 19</vt:lpstr>
      <vt:lpstr>Слайд 20</vt:lpstr>
      <vt:lpstr>Требования к личности учителя, работающему  с одарёнными учащимися: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 7</dc:creator>
  <cp:lastModifiedBy>user</cp:lastModifiedBy>
  <cp:revision>38</cp:revision>
  <dcterms:created xsi:type="dcterms:W3CDTF">2012-10-22T10:21:38Z</dcterms:created>
  <dcterms:modified xsi:type="dcterms:W3CDTF">2015-03-27T12:34:21Z</dcterms:modified>
</cp:coreProperties>
</file>